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2" r:id="rId2"/>
    <p:sldId id="316" r:id="rId3"/>
    <p:sldId id="306" r:id="rId4"/>
    <p:sldId id="304" r:id="rId5"/>
    <p:sldId id="310" r:id="rId6"/>
    <p:sldId id="267" r:id="rId7"/>
    <p:sldId id="268" r:id="rId8"/>
    <p:sldId id="291" r:id="rId9"/>
    <p:sldId id="271" r:id="rId10"/>
    <p:sldId id="292" r:id="rId11"/>
    <p:sldId id="293" r:id="rId12"/>
    <p:sldId id="272" r:id="rId13"/>
    <p:sldId id="273" r:id="rId14"/>
    <p:sldId id="294" r:id="rId15"/>
    <p:sldId id="311" r:id="rId16"/>
    <p:sldId id="298" r:id="rId17"/>
    <p:sldId id="296" r:id="rId18"/>
    <p:sldId id="345" r:id="rId19"/>
    <p:sldId id="314" r:id="rId20"/>
    <p:sldId id="303" r:id="rId21"/>
    <p:sldId id="312" r:id="rId22"/>
    <p:sldId id="305" r:id="rId23"/>
    <p:sldId id="284" r:id="rId24"/>
    <p:sldId id="285" r:id="rId25"/>
    <p:sldId id="307" r:id="rId26"/>
    <p:sldId id="308" r:id="rId27"/>
    <p:sldId id="290" r:id="rId28"/>
    <p:sldId id="309" r:id="rId29"/>
    <p:sldId id="346" r:id="rId30"/>
    <p:sldId id="325" r:id="rId31"/>
    <p:sldId id="322" r:id="rId32"/>
    <p:sldId id="327" r:id="rId33"/>
    <p:sldId id="328" r:id="rId34"/>
    <p:sldId id="339" r:id="rId35"/>
    <p:sldId id="321" r:id="rId36"/>
    <p:sldId id="340" r:id="rId37"/>
    <p:sldId id="338" r:id="rId38"/>
    <p:sldId id="344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A6A"/>
    <a:srgbClr val="FF8181"/>
    <a:srgbClr val="FFC9C9"/>
    <a:srgbClr val="008000"/>
    <a:srgbClr val="C80043"/>
    <a:srgbClr val="FF6600"/>
    <a:srgbClr val="0066CC"/>
    <a:srgbClr val="9900CC"/>
    <a:srgbClr val="00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79" autoAdjust="0"/>
    <p:restoredTop sz="94660"/>
  </p:normalViewPr>
  <p:slideViewPr>
    <p:cSldViewPr>
      <p:cViewPr>
        <p:scale>
          <a:sx n="62" d="100"/>
          <a:sy n="62" d="100"/>
        </p:scale>
        <p:origin x="-1452" y="-10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6486980296707622E-2"/>
          <c:w val="0.83179912674467094"/>
          <c:h val="0.78024276474701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8575"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6.0606060606060606E-3"/>
                  <c:y val="-1.3386011681034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41219902739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36272728931699E-2"/>
                  <c:y val="8.3219007308638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293.10000000000002</c:v>
                </c:pt>
                <c:pt idx="1">
                  <c:v>332.6</c:v>
                </c:pt>
                <c:pt idx="2">
                  <c:v>358.3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66666666666666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080073106478122E-2"/>
                  <c:y val="7.5443304471592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06172839506161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785711147156079E-2"/>
                  <c:y val="-2.3536650456648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182.1</c:v>
                </c:pt>
                <c:pt idx="1">
                  <c:v>220.1</c:v>
                </c:pt>
                <c:pt idx="2" formatCode="0.0">
                  <c:v>247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5151515151515152E-2"/>
                  <c:y val="4.781019605131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89218341158331E-2"/>
                  <c:y val="4.83335310164867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80950637308933E-2"/>
                  <c:y val="-4.7073300913296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80950637308933E-2"/>
                  <c:y val="-4.7073300913296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план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111</c:v>
                </c:pt>
                <c:pt idx="1">
                  <c:v>112.5</c:v>
                </c:pt>
                <c:pt idx="2">
                  <c:v>111.3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45568"/>
        <c:axId val="20060416"/>
      </c:barChart>
      <c:catAx>
        <c:axId val="2524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0060416"/>
        <c:crosses val="autoZero"/>
        <c:auto val="1"/>
        <c:lblAlgn val="ctr"/>
        <c:lblOffset val="100"/>
        <c:noMultiLvlLbl val="0"/>
      </c:catAx>
      <c:valAx>
        <c:axId val="2006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245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baseline="0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6383313152011922"/>
          <c:y val="0.18987926562653465"/>
          <c:w val="0.16103717234032822"/>
          <c:h val="0.24208787890913452"/>
        </c:manualLayout>
      </c:layout>
      <c:overlay val="0"/>
      <c:txPr>
        <a:bodyPr/>
        <a:lstStyle/>
        <a:p>
          <a:pPr>
            <a:defRPr sz="1800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71321543983041E-2"/>
          <c:y val="5.4058875450051114E-2"/>
          <c:w val="0.90089673007347004"/>
          <c:h val="0.81431911008936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план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51</c:v>
                </c:pt>
                <c:pt idx="1">
                  <c:v>79</c:v>
                </c:pt>
                <c:pt idx="2">
                  <c:v>70.599999999999994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9453184"/>
        <c:axId val="88010112"/>
      </c:barChart>
      <c:catAx>
        <c:axId val="794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010112"/>
        <c:crosses val="autoZero"/>
        <c:auto val="1"/>
        <c:lblAlgn val="ctr"/>
        <c:lblOffset val="100"/>
        <c:noMultiLvlLbl val="0"/>
      </c:catAx>
      <c:valAx>
        <c:axId val="88010112"/>
        <c:scaling>
          <c:orientation val="minMax"/>
        </c:scaling>
        <c:delete val="1"/>
        <c:axPos val="l"/>
        <c:majorGridlines/>
        <c:numFmt formatCode="0.0" sourceLinked="1"/>
        <c:majorTickMark val="none"/>
        <c:minorTickMark val="none"/>
        <c:tickLblPos val="nextTo"/>
        <c:crossAx val="7945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409238240526961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09238240526961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182569307461758E-4"/>
                  <c:y val="-9.4440731952913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план</c:v>
                </c:pt>
              </c:strCache>
            </c:strRef>
          </c:cat>
          <c:val>
            <c:numRef>
              <c:f>Лист1!$B$2:$B$4</c:f>
              <c:numCache>
                <c:formatCode>0.00000</c:formatCode>
                <c:ptCount val="3"/>
                <c:pt idx="0">
                  <c:v>47.273440000000001</c:v>
                </c:pt>
                <c:pt idx="1">
                  <c:v>41.4</c:v>
                </c:pt>
                <c:pt idx="2">
                  <c:v>155.5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694935752485795E-3"/>
                  <c:y val="-4.9529312116988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04691853504118E-3"/>
                  <c:y val="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908248812488299E-3"/>
                  <c:y val="-1.5752579237883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план</c:v>
                </c:pt>
              </c:strCache>
            </c:strRef>
          </c:cat>
          <c:val>
            <c:numRef>
              <c:f>Лист1!$C$2:$C$4</c:f>
              <c:numCache>
                <c:formatCode>0.00000</c:formatCode>
                <c:ptCount val="3"/>
                <c:pt idx="0">
                  <c:v>10.862500000000001</c:v>
                </c:pt>
                <c:pt idx="1">
                  <c:v>10.8</c:v>
                </c:pt>
                <c:pt idx="2">
                  <c:v>113.7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1678556373641613E-3"/>
                  <c:y val="5.0041540123264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16117429765723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445790923515627E-3"/>
                  <c:y val="-7.4292988145881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план</c:v>
                </c:pt>
              </c:strCache>
            </c:strRef>
          </c:cat>
          <c:val>
            <c:numRef>
              <c:f>Лист1!$D$2:$D$4</c:f>
              <c:numCache>
                <c:formatCode>0.00000</c:formatCode>
                <c:ptCount val="3"/>
                <c:pt idx="0">
                  <c:v>5.0745899999999997</c:v>
                </c:pt>
                <c:pt idx="1">
                  <c:v>1.831</c:v>
                </c:pt>
                <c:pt idx="2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362155589456291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092382405269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24957610512324E-3"/>
                  <c:y val="-8.4180491378235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план</c:v>
                </c:pt>
              </c:strCache>
            </c:strRef>
          </c:cat>
          <c:val>
            <c:numRef>
              <c:f>Лист1!$E$2:$E$4</c:f>
              <c:numCache>
                <c:formatCode>0.00000</c:formatCode>
                <c:ptCount val="3"/>
                <c:pt idx="0">
                  <c:v>20.206250000000001</c:v>
                </c:pt>
                <c:pt idx="1">
                  <c:v>20.3</c:v>
                </c:pt>
                <c:pt idx="2">
                  <c:v>37.6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ССО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5767677325428708E-3"/>
                  <c:y val="1.991417044805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95056564081715E-2"/>
                  <c:y val="2.805811713440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195056564081715E-2"/>
                  <c:y val="-5.9419398700342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план</c:v>
                </c:pt>
              </c:strCache>
            </c:strRef>
          </c:cat>
          <c:val>
            <c:numRef>
              <c:f>Лист1!$F$2:$F$4</c:f>
              <c:numCache>
                <c:formatCode>0.00000</c:formatCode>
                <c:ptCount val="3"/>
                <c:pt idx="0">
                  <c:v>11.130100000000001</c:v>
                </c:pt>
                <c:pt idx="1">
                  <c:v>8.5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5"/>
        <c:axId val="72787840"/>
        <c:axId val="72789376"/>
      </c:barChart>
      <c:catAx>
        <c:axId val="7278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789376"/>
        <c:crosses val="autoZero"/>
        <c:auto val="1"/>
        <c:lblAlgn val="ctr"/>
        <c:lblOffset val="100"/>
        <c:noMultiLvlLbl val="0"/>
      </c:catAx>
      <c:valAx>
        <c:axId val="72789376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2.9989299937105987E-2"/>
              <c:y val="0.6111907184285262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2787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024294662706596"/>
          <c:y val="0"/>
          <c:w val="0.49797092895395084"/>
          <c:h val="0.79381984377214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запасов общераспространенных полезных ископаемых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млн.м³  </c:v>
                </c:pt>
                <c:pt idx="1">
                  <c:v>тыс.м³/сут</c:v>
                </c:pt>
                <c:pt idx="2">
                  <c:v>млн.м³</c:v>
                </c:pt>
                <c:pt idx="3">
                  <c:v>млн.м³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Прирост запасов пресных подземных вод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млн.м³  </c:v>
                </c:pt>
                <c:pt idx="1">
                  <c:v>тыс.м³/сут</c:v>
                </c:pt>
                <c:pt idx="2">
                  <c:v>млн.м³</c:v>
                </c:pt>
                <c:pt idx="3">
                  <c:v>млн.м³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добычи общераспространенных полезных ископаемых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млн.м³  </c:v>
                </c:pt>
                <c:pt idx="1">
                  <c:v>тыс.м³/сут</c:v>
                </c:pt>
                <c:pt idx="2">
                  <c:v>млн.м³</c:v>
                </c:pt>
                <c:pt idx="3">
                  <c:v>млн.м³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15.92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Прирост запасов полезных ископаемых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0081255468066491E-2"/>
                  <c:y val="-1.2163399469024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млн.м³  </c:v>
                </c:pt>
                <c:pt idx="1">
                  <c:v>тыс.м³/сут</c:v>
                </c:pt>
                <c:pt idx="2">
                  <c:v>млн.м³</c:v>
                </c:pt>
                <c:pt idx="3">
                  <c:v>млн.м³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27.2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overlap val="99"/>
        <c:axId val="88083072"/>
        <c:axId val="72868224"/>
      </c:barChart>
      <c:valAx>
        <c:axId val="72868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8083072"/>
        <c:crosses val="autoZero"/>
        <c:crossBetween val="between"/>
      </c:valAx>
      <c:catAx>
        <c:axId val="88083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8682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"/>
          <c:y val="4.3693462265362665E-2"/>
          <c:w val="0.36876032147222976"/>
          <c:h val="0.861829460173581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4828848058644394E-2"/>
          <c:y val="0.80270020816274934"/>
        </c:manualLayout>
      </c:layout>
      <c:overlay val="0"/>
      <c:txPr>
        <a:bodyPr/>
        <a:lstStyle/>
        <a:p>
          <a:pPr>
            <a:defRPr sz="1400">
              <a:solidFill>
                <a:schemeClr val="bg1">
                  <a:lumMod val="65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2496204125469"/>
          <c:y val="7.6549199014895347E-2"/>
          <c:w val="0.4954539080271434"/>
          <c:h val="0.712018873761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МЛН.₽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122.3</c:v>
                </c:pt>
                <c:pt idx="1">
                  <c:v>132.9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23648"/>
        <c:axId val="88129536"/>
      </c:barChart>
      <c:catAx>
        <c:axId val="8812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129536"/>
        <c:crosses val="autoZero"/>
        <c:auto val="1"/>
        <c:lblAlgn val="ctr"/>
        <c:lblOffset val="100"/>
        <c:noMultiLvlLbl val="0"/>
      </c:catAx>
      <c:valAx>
        <c:axId val="8812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12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79979855643044617"/>
          <c:y val="4.898396981875679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916666666666665E-2"/>
          <c:y val="8.410514749411202E-2"/>
          <c:w val="0.95677181758530183"/>
          <c:h val="0.77876033464566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Липецкая обл</c:v>
                </c:pt>
                <c:pt idx="1">
                  <c:v>Калужская обл</c:v>
                </c:pt>
                <c:pt idx="2">
                  <c:v>Республика Ингушетия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130.80000000000001</c:v>
                </c:pt>
                <c:pt idx="1">
                  <c:v>105.5</c:v>
                </c:pt>
                <c:pt idx="2">
                  <c:v>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355584"/>
        <c:axId val="88357120"/>
      </c:barChart>
      <c:catAx>
        <c:axId val="8835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88357120"/>
        <c:crosses val="autoZero"/>
        <c:auto val="1"/>
        <c:lblAlgn val="ctr"/>
        <c:lblOffset val="100"/>
        <c:noMultiLvlLbl val="0"/>
      </c:catAx>
      <c:valAx>
        <c:axId val="8835712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835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31744529093855"/>
          <c:y val="7.7018864568087916E-2"/>
          <c:w val="0.5574298864769045"/>
          <c:h val="0.35431777323166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Осуществление мониторинга ГТС (в собственности Калужской области)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Разработка декларации безопасности ГТС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1729.9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Разработка правил эксплуатации ГТС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тыс.руб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1197.4000000000001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14912"/>
        <c:axId val="88220800"/>
      </c:barChart>
      <c:catAx>
        <c:axId val="88214912"/>
        <c:scaling>
          <c:orientation val="minMax"/>
        </c:scaling>
        <c:delete val="1"/>
        <c:axPos val="l"/>
        <c:majorTickMark val="out"/>
        <c:minorTickMark val="none"/>
        <c:tickLblPos val="nextTo"/>
        <c:crossAx val="88220800"/>
        <c:crosses val="autoZero"/>
        <c:auto val="1"/>
        <c:lblAlgn val="ctr"/>
        <c:lblOffset val="100"/>
        <c:noMultiLvlLbl val="0"/>
      </c:catAx>
      <c:valAx>
        <c:axId val="88220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21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4726209942366463E-3"/>
          <c:y val="5.1134326829518101E-2"/>
          <c:w val="0.39224629197806854"/>
          <c:h val="0.40763329047769215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01568767470722E-2"/>
          <c:y val="8.4429187355251123E-2"/>
          <c:w val="0.93109843123252933"/>
          <c:h val="0.797701179444098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4C8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24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257664"/>
        <c:axId val="88259200"/>
      </c:barChart>
      <c:catAx>
        <c:axId val="882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259200"/>
        <c:crosses val="autoZero"/>
        <c:auto val="1"/>
        <c:lblAlgn val="ctr"/>
        <c:lblOffset val="100"/>
        <c:noMultiLvlLbl val="0"/>
      </c:catAx>
      <c:valAx>
        <c:axId val="88259200"/>
        <c:scaling>
          <c:orientation val="minMax"/>
          <c:max val="3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825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6730873261266578E-2"/>
          <c:w val="0.99890620231308869"/>
          <c:h val="0.85087052481022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10.9</c:v>
                </c:pt>
                <c:pt idx="1">
                  <c:v>14.2</c:v>
                </c:pt>
                <c:pt idx="2">
                  <c:v>19.899999999999999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52736"/>
        <c:axId val="88854528"/>
      </c:barChart>
      <c:catAx>
        <c:axId val="888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854528"/>
        <c:crosses val="autoZero"/>
        <c:auto val="1"/>
        <c:lblAlgn val="ctr"/>
        <c:lblOffset val="100"/>
        <c:noMultiLvlLbl val="0"/>
      </c:catAx>
      <c:valAx>
        <c:axId val="88854528"/>
        <c:scaling>
          <c:orientation val="minMax"/>
          <c:max val="2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885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33421558382946E-2"/>
          <c:y val="5.8666666666666666E-2"/>
          <c:w val="0.98206657844161704"/>
          <c:h val="0.72162014320188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заготовка древесины</c:v>
                </c:pt>
              </c:strCache>
            </c:strRef>
          </c:tx>
          <c:spPr>
            <a:solidFill>
              <a:srgbClr val="2B8133"/>
            </a:solidFill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1.6819573890483025E-2"/>
                  <c:y val="-2.955665024630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03365203034653E-2"/>
                  <c:y val="-2.21674876847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493058302283767E-3"/>
                  <c:y val="-8.9714940008790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162086874483731E-3"/>
                  <c:y val="-1.97044334975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336834373119997E-3"/>
                  <c:y val="-8.0902120177775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54806079977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422950736927233E-2"/>
                  <c:y val="-5.8640912073490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048531193216233E-2"/>
                  <c:y val="-1.8026164698162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/>
              <a:lstStyle/>
              <a:p>
                <a:pPr>
                  <a:defRPr sz="16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588</c:v>
                </c:pt>
                <c:pt idx="1">
                  <c:v>818</c:v>
                </c:pt>
                <c:pt idx="2">
                  <c:v>1018</c:v>
                </c:pt>
                <c:pt idx="3">
                  <c:v>1036</c:v>
                </c:pt>
                <c:pt idx="4">
                  <c:v>1136</c:v>
                </c:pt>
                <c:pt idx="5">
                  <c:v>1195</c:v>
                </c:pt>
                <c:pt idx="6">
                  <c:v>1272</c:v>
                </c:pt>
                <c:pt idx="7">
                  <c:v>1300</c:v>
                </c:pt>
                <c:pt idx="8">
                  <c:v>1300</c:v>
                </c:pt>
                <c:pt idx="9">
                  <c:v>1548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36672"/>
        <c:axId val="25038208"/>
      </c:barChart>
      <c:dateAx>
        <c:axId val="2503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25038208"/>
        <c:crosses val="autoZero"/>
        <c:auto val="0"/>
        <c:lblOffset val="100"/>
        <c:baseTimeUnit val="days"/>
      </c:dateAx>
      <c:valAx>
        <c:axId val="2503820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5036672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9784139191935"/>
          <c:y val="5.3003762293831753E-2"/>
          <c:w val="0.89402560350258464"/>
          <c:h val="0.7157136270128395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2388</c:v>
                </c:pt>
                <c:pt idx="1">
                  <c:v>3025</c:v>
                </c:pt>
                <c:pt idx="2">
                  <c:v>3170</c:v>
                </c:pt>
                <c:pt idx="3">
                  <c:v>3185</c:v>
                </c:pt>
                <c:pt idx="4">
                  <c:v>4023</c:v>
                </c:pt>
                <c:pt idx="5">
                  <c:v>4040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65088"/>
        <c:axId val="24267008"/>
      </c:lineChart>
      <c:catAx>
        <c:axId val="242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267008"/>
        <c:crosses val="autoZero"/>
        <c:auto val="1"/>
        <c:lblAlgn val="ctr"/>
        <c:lblOffset val="100"/>
        <c:noMultiLvlLbl val="0"/>
      </c:catAx>
      <c:valAx>
        <c:axId val="24267008"/>
        <c:scaling>
          <c:orientation val="minMax"/>
          <c:min val="2000"/>
        </c:scaling>
        <c:delete val="0"/>
        <c:axPos val="l"/>
        <c:numFmt formatCode="General" sourceLinked="1"/>
        <c:majorTickMark val="out"/>
        <c:minorTickMark val="none"/>
        <c:tickLblPos val="nextTo"/>
        <c:crossAx val="242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19510061242356E-3"/>
          <c:y val="0"/>
          <c:w val="0.96324001166520856"/>
          <c:h val="0.83175075337804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2B8133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0.176369292300855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483549446886857E-3"/>
                  <c:y val="0.193437288329970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494516482295618E-3"/>
                  <c:y val="0.170679960291150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43.2</c:v>
                </c:pt>
                <c:pt idx="1">
                  <c:v>41.5</c:v>
                </c:pt>
                <c:pt idx="2">
                  <c:v>41.4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B8133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67397120"/>
        <c:axId val="67399040"/>
      </c:barChart>
      <c:catAx>
        <c:axId val="6739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67399040"/>
        <c:crosses val="autoZero"/>
        <c:auto val="1"/>
        <c:lblAlgn val="ctr"/>
        <c:lblOffset val="100"/>
        <c:noMultiLvlLbl val="0"/>
      </c:catAx>
      <c:valAx>
        <c:axId val="673990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739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6.6929525975956153E-2"/>
          <c:y val="2.9629629629629631E-2"/>
        </c:manualLayout>
      </c:layout>
      <c:overlay val="0"/>
      <c:txPr>
        <a:bodyPr/>
        <a:lstStyle/>
        <a:p>
          <a:pPr>
            <a:defRPr b="0">
              <a:solidFill>
                <a:srgbClr val="2B8133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2170182425034446E-2"/>
          <c:y val="0.33987051618547681"/>
          <c:w val="0.50249022938592014"/>
          <c:h val="0.611925342665500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площади лесовосстановления 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24.2</c:v>
                </c:pt>
                <c:pt idx="1">
                  <c:v>22.5</c:v>
                </c:pt>
                <c:pt idx="2">
                  <c:v>21.9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05928783079603"/>
          <c:y val="0.44414153786332267"/>
          <c:w val="0.24794912894656176"/>
          <c:h val="0.38816097987751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 dirty="0" err="1">
                <a:solidFill>
                  <a:schemeClr val="accent2">
                    <a:lumMod val="75000"/>
                  </a:schemeClr>
                </a:solidFill>
              </a:rPr>
              <a:t>лесопожарная техника</a:t>
            </a:r>
            <a:endParaRPr lang="ru-RU" b="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0041747498141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42915744404463E-2"/>
          <c:y val="0.2972519416740031"/>
          <c:w val="0.53806628323348693"/>
          <c:h val="0.643276043804097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лесопожарная техника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35247080808682"/>
          <c:y val="0.40099889144505502"/>
          <c:w val="0.27651379191485848"/>
          <c:h val="0.389198843460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303204838594152"/>
          <c:y val="4.738678662364295E-2"/>
        </c:manualLayout>
      </c:layout>
      <c:overlay val="0"/>
      <c:txPr>
        <a:bodyPr/>
        <a:lstStyle/>
        <a:p>
          <a:pPr algn="r">
            <a:defRPr b="0">
              <a:solidFill>
                <a:srgbClr val="FF99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60524300409368"/>
          <c:y val="0.3647834834288034"/>
          <c:w val="0.53813175279202641"/>
          <c:h val="0.583091051285189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лесохозяйственная техника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98286216452987"/>
          <c:y val="0.4748312731896755"/>
          <c:w val="0.26740402150976039"/>
          <c:h val="0.37247245596386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7753335097761"/>
          <c:y val="6.6421717026322616E-2"/>
          <c:w val="0.77043017725944385"/>
          <c:h val="0.7929763581667870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га</c:v>
                </c:pt>
              </c:strCache>
            </c:strRef>
          </c:tx>
          <c:spPr>
            <a:ln w="57150"/>
          </c:spPr>
          <c:marker>
            <c:spPr>
              <a:solidFill>
                <a:srgbClr val="FF0000"/>
              </a:solidFill>
              <a:ln w="57150"/>
            </c:spPr>
          </c:marker>
          <c:dLbls>
            <c:dLbl>
              <c:idx val="1"/>
              <c:layout>
                <c:manualLayout>
                  <c:x val="-2.2046161537606933E-2"/>
                  <c:y val="-5.9793491780046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426461295967066E-2"/>
                  <c:y val="-0.116360716018003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071656968670149E-2"/>
                  <c:y val="-8.1947195569056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716852641373176E-2"/>
                  <c:y val="-0.12926578618635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effectLst/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1711</c:v>
                </c:pt>
                <c:pt idx="1">
                  <c:v>8.2200000000000006</c:v>
                </c:pt>
                <c:pt idx="2">
                  <c:v>1.43</c:v>
                </c:pt>
                <c:pt idx="3">
                  <c:v>4.7</c:v>
                </c:pt>
                <c:pt idx="4">
                  <c:v>48.4</c:v>
                </c:pt>
                <c:pt idx="5">
                  <c:v>4.8</c:v>
                </c:pt>
                <c:pt idx="6">
                  <c:v>4.7</c:v>
                </c:pt>
                <c:pt idx="7">
                  <c:v>7.3</c:v>
                </c:pt>
                <c:pt idx="8">
                  <c:v>39.590000000000003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62368"/>
        <c:axId val="87963904"/>
      </c:lineChart>
      <c:catAx>
        <c:axId val="879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963904"/>
        <c:crosses val="autoZero"/>
        <c:auto val="1"/>
        <c:lblAlgn val="ctr"/>
        <c:lblOffset val="100"/>
        <c:noMultiLvlLbl val="0"/>
      </c:catAx>
      <c:valAx>
        <c:axId val="87963904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chemeClr val="bg2"/>
              </a:outerShdw>
            </a:effectLst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solidFill>
                      <a:srgbClr val="003399"/>
                    </a:solidFill>
                  </a:defRPr>
                </a:pPr>
                <a:r>
                  <a:rPr lang="ru-RU" sz="1600" b="0" dirty="0" smtClean="0">
                    <a:solidFill>
                      <a:srgbClr val="003399"/>
                    </a:solidFill>
                  </a:rPr>
                  <a:t>Площадь пожара, га</a:t>
                </a:r>
                <a:endParaRPr lang="ru-RU" sz="1600" b="0" dirty="0">
                  <a:solidFill>
                    <a:srgbClr val="003399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23661675656415E-2"/>
              <c:y val="0.21651742660074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79623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28575"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5188932218876"/>
          <c:y val="3.2815009234956741E-2"/>
          <c:w val="0.80753200900230671"/>
          <c:h val="0.8589380771847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1.5889000321285505E-2"/>
                  <c:y val="8.7604734794485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778250865020165E-3"/>
                  <c:y val="8.7604734794485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0">
                    <a:solidFill>
                      <a:schemeClr val="tx1"/>
                    </a:solidFill>
                    <a:effectLst/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157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35</c:v>
                </c:pt>
                <c:pt idx="5">
                  <c:v>13</c:v>
                </c:pt>
                <c:pt idx="6">
                  <c:v>1</c:v>
                </c:pt>
                <c:pt idx="7">
                  <c:v>9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88480"/>
        <c:axId val="88006656"/>
      </c:barChart>
      <c:catAx>
        <c:axId val="879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8006656"/>
        <c:crosses val="autoZero"/>
        <c:auto val="1"/>
        <c:lblAlgn val="ctr"/>
        <c:lblOffset val="100"/>
        <c:noMultiLvlLbl val="0"/>
      </c:catAx>
      <c:valAx>
        <c:axId val="88006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just">
                  <a:defRPr sz="1600" b="0">
                    <a:solidFill>
                      <a:srgbClr val="FF0000"/>
                    </a:solidFill>
                  </a:defRPr>
                </a:pPr>
                <a:r>
                  <a:rPr lang="ru-RU" sz="1600" b="0" dirty="0" smtClean="0">
                    <a:solidFill>
                      <a:srgbClr val="FF0000"/>
                    </a:solidFill>
                  </a:rPr>
                  <a:t>Количество случаев</a:t>
                </a:r>
                <a:endParaRPr lang="ru-RU" sz="1600" b="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2929134405997917E-2"/>
              <c:y val="0.142341327154125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9884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28575"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0.71765</cdr:x>
      <cdr:y>0.04887</cdr:y>
    </cdr:from>
    <cdr:to>
      <cdr:x>0.89257</cdr:x>
      <cdr:y>0.14042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4739051" y="-145036"/>
          <a:ext cx="377503" cy="1070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млн</a:t>
          </a:r>
          <a:r>
            <a:rPr lang="ru-RU" sz="2400" dirty="0" smtClean="0"/>
            <a:t>. </a:t>
          </a:r>
          <a:r>
            <a:rPr lang="ru-RU" sz="1800" b="1" dirty="0" smtClean="0"/>
            <a:t>руб</a:t>
          </a:r>
          <a:r>
            <a:rPr lang="ru-RU" sz="2400" dirty="0" smtClean="0"/>
            <a:t>.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0.71377</cdr:x>
      <cdr:y>0.19276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39789" y="6096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0.68649</cdr:x>
      <cdr:y>0.20882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39789" y="609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0.74104</cdr:x>
      <cdr:y>0.25701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39789" y="609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0.02679</cdr:x>
      <cdr:y>0.90115</cdr:y>
    </cdr:from>
    <cdr:to>
      <cdr:x>0.98214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1" y="4862440"/>
          <a:ext cx="8153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0.91262</cdr:x>
      <cdr:y>0.0437</cdr:y>
    </cdr:from>
    <cdr:ext cx="657225" cy="685800"/>
    <cdr:sp macro="" textlink="">
      <cdr:nvSpPr>
        <cdr:cNvPr id="2" name="TextBox 1"/>
        <cdr:cNvSpPr txBox="1"/>
      </cdr:nvSpPr>
      <cdr:spPr>
        <a:xfrm xmlns:a="http://schemas.openxmlformats.org/drawingml/2006/main">
          <a:off x="7008812" y="201316"/>
          <a:ext cx="657225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abs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0.20777</cdr:x>
      <cdr:y>0.09528</cdr:y>
    </cdr:from>
    <cdr:to>
      <cdr:x>0.58415</cdr:x>
      <cdr:y>0.2424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236" y="271432"/>
          <a:ext cx="144780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0.68126</cdr:x>
      <cdr:y>0</cdr:y>
    </cdr:from>
    <cdr:to>
      <cdr:x>0.9982</cdr:x>
      <cdr:y>0.16425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20585" y="-153228"/>
          <a:ext cx="1219166" cy="623873"/>
        </a:xfrm>
        <a:prstGeom xmlns:a="http://schemas.openxmlformats.org/drawingml/2006/main" prst="rect">
          <a:avLst/>
        </a:prstGeom>
        <a:ln xmlns:a="http://schemas.openxmlformats.org/drawingml/2006/main" w="12700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0.01087</cdr:x>
      <cdr:y>0.16755</cdr:y>
    </cdr:from>
    <cdr:to>
      <cdr:x>0.04589</cdr:x>
      <cdr:y>0.92681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648072"/>
          <a:ext cx="231998" cy="2936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МЛН</a:t>
          </a:r>
          <a:r>
            <a:rPr lang="ru-RU" sz="24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.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РУБ</a:t>
          </a:r>
          <a:r>
            <a:rPr lang="ru-RU" sz="24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rPr>
            <a:t>.</a:t>
          </a:r>
          <a:endParaRPr lang="ru-RU" sz="2400" dirty="0">
            <a:solidFill>
              <a:schemeClr val="bg1">
                <a:lumMod val="50000"/>
              </a:schemeClr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0.71377</cdr:x>
      <cdr:y>0.19276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39789" y="6096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0.5774</cdr:x>
      <cdr:y>0.12851</cdr:y>
    </cdr:from>
    <cdr:to>
      <cdr:x>0.68649</cdr:x>
      <cdr:y>0.20882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39789" y="609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0.56977</cdr:x>
      <cdr:y>0.13109</cdr:y>
    </cdr:from>
    <cdr:to>
      <cdr:x>0.73341</cdr:x>
      <cdr:y>0.25959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76056" y="644406"/>
          <a:ext cx="1457865" cy="631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0.02679</cdr:x>
      <cdr:y>0.90115</cdr:y>
    </cdr:from>
    <cdr:to>
      <cdr:x>0.98214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1" y="4862440"/>
          <a:ext cx="8153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3411-B538-45AD-BE16-AB016126B7C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EB0B-636C-4B6B-94B1-7F31714F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2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DC780-ADD0-4528-B5E0-0E09F5A60B0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5047E4A-ECA1-45A2-A219-977F0DF5DDF9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7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03598"/>
            <a:ext cx="7772400" cy="30243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2A6A3"/>
                </a:solidFill>
              </a:rPr>
              <a:t>КОЛЛЕГИЯ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2200" dirty="0" smtClean="0">
                <a:solidFill>
                  <a:srgbClr val="22A6A3"/>
                </a:solidFill>
              </a:rPr>
              <a:t> 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МИНИСТЕРСТВА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ПРИРОДНЫХ РЕСУРСОВ И ЭКОЛОГИИ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КАЛУЖСКОЙ ОБЛАСТИ</a:t>
            </a:r>
            <a:endParaRPr lang="ru-RU" dirty="0">
              <a:solidFill>
                <a:srgbClr val="22A6A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15966"/>
            <a:ext cx="6400800" cy="450354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КАЛУГА, </a:t>
            </a:r>
          </a:p>
          <a:p>
            <a:r>
              <a:rPr lang="ru-RU" sz="2000" dirty="0" smtClean="0"/>
              <a:t>2019</a:t>
            </a:r>
            <a:endParaRPr lang="ru-RU" sz="2000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" y="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В РАМКАХ НАЦПРОЕКТА «ЭКОЛОГИЯ»</a:t>
            </a:r>
            <a:br>
              <a:rPr lang="ru-RU" sz="2800" dirty="0" smtClean="0"/>
            </a:br>
            <a:r>
              <a:rPr lang="ru-RU" sz="2800" dirty="0" smtClean="0"/>
              <a:t>РЕГИОНАЛЬНЫЙ ПРОЕКТ «СОХРАНЕНИЕ ЛЕСОВ»</a:t>
            </a:r>
            <a:endParaRPr lang="ru-RU" sz="28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49726" y="1524223"/>
            <a:ext cx="8186769" cy="359297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solidFill>
                  <a:srgbClr val="1D816E"/>
                </a:solidFill>
              </a:rPr>
              <a:t>УРОВНЯ ВОСПРОИЗВОДСТВА ЛЕСОВ -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ru-RU" sz="1900" dirty="0" smtClean="0">
                <a:solidFill>
                  <a:srgbClr val="1D816E"/>
                </a:solidFill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solidFill>
                  <a:srgbClr val="1D816E"/>
                </a:solidFill>
              </a:rPr>
              <a:t>УВЕЛИЧЕНИЕ КОЛИЧЕСТВА ВЫРАЩЕННОГО ПОСАДОЧНОГО МАТЕРИАЛА ЛЕСНЫХ РАСТЕНИЙ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НА 2 МЛН.ШТ</a:t>
            </a:r>
            <a:r>
              <a:rPr lang="ru-RU" sz="1900" dirty="0" smtClean="0">
                <a:solidFill>
                  <a:srgbClr val="1D816E"/>
                </a:solidFill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solidFill>
                  <a:srgbClr val="1D816E"/>
                </a:solidFill>
              </a:rPr>
              <a:t>УВЕЛИЧЕНИЕ ЗАПАСА СЕМЯН ЛЕСНЫХ РАСТЕНИЙ ДЛЯ ЛЕСОВОССТАНОВЛЕНИЯ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НА 22%;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solidFill>
                  <a:srgbClr val="1D816E"/>
                </a:solidFill>
              </a:rPr>
              <a:t>УВЕЛИЧЕНИЕ ПЛОЩАДИ ЛЕСОВОССТАНОВЛЕНИЯ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НА 33%  </a:t>
            </a:r>
            <a:r>
              <a:rPr lang="ru-RU" sz="1900" dirty="0" smtClean="0">
                <a:solidFill>
                  <a:srgbClr val="1D816E"/>
                </a:solidFill>
              </a:rPr>
              <a:t>ПО СРАВНЕНИЮ С 2018 ГОДОМ;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УМЕНЬШЕНИЕ</a:t>
            </a:r>
            <a:r>
              <a:rPr lang="ru-RU" sz="1900" dirty="0" smtClean="0">
                <a:solidFill>
                  <a:srgbClr val="1D816E"/>
                </a:solidFill>
              </a:rPr>
              <a:t>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ДОЛИ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rgbClr val="1D816E"/>
                </a:solidFill>
              </a:rPr>
              <a:t>КРУПНЫХ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ЛЕСНЫХ ПОЖАРОВ </a:t>
            </a:r>
            <a:r>
              <a:rPr lang="ru-RU" sz="1900" dirty="0" smtClean="0">
                <a:solidFill>
                  <a:srgbClr val="1D816E"/>
                </a:solidFill>
              </a:rPr>
              <a:t>В ОБЩЕМ КОЛИЧЕСТВЕ ЛЕСНЫХ ПОЖАРОВ РЕГИОНА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НА 27%;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solidFill>
                  <a:srgbClr val="2B8133"/>
                </a:solidFill>
              </a:rPr>
              <a:t>СНИЖЕНИЕ НЕСАНКЦИОНИРОВАННЫХ СВАЛОК В ЛЕСАХ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НА 11%</a:t>
            </a:r>
            <a:endParaRPr lang="ru-RU" sz="1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2561" y="1436690"/>
            <a:ext cx="915760" cy="3674570"/>
            <a:chOff x="56693" y="1266015"/>
            <a:chExt cx="1124142" cy="3674570"/>
          </a:xfrm>
        </p:grpSpPr>
        <p:pic>
          <p:nvPicPr>
            <p:cNvPr id="6" name="Picture 4" descr="Картинки по запросу tre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19" y="1266015"/>
              <a:ext cx="854190" cy="64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3" y="2554412"/>
              <a:ext cx="1124142" cy="84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21" y="3441780"/>
              <a:ext cx="905087" cy="678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Картинки по запросу spruc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2297" y="1942800"/>
              <a:ext cx="762632" cy="57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Картинки по запросу tre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69" y="4299942"/>
              <a:ext cx="854190" cy="64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021554" y="975025"/>
            <a:ext cx="414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2024 ГОДУ МИНИСТЕРСТВО ПЛАНИРУЕТ ДОСТИЖЕНИЕ  ПОКАЗАТЕЛЕЙ: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372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ФИНАНСИРОВАНИЕ ЗА СЧЕТ  СУБВЕНЦИЙ ИЗ ФЕДЕРАЛЬНОГО БЮДЖЕТА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242995"/>
              </p:ext>
            </p:extLst>
          </p:nvPr>
        </p:nvGraphicFramePr>
        <p:xfrm>
          <a:off x="2411760" y="339502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3360855"/>
              </p:ext>
            </p:extLst>
          </p:nvPr>
        </p:nvGraphicFramePr>
        <p:xfrm>
          <a:off x="18593" y="2571750"/>
          <a:ext cx="313184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51859549"/>
              </p:ext>
            </p:extLst>
          </p:nvPr>
        </p:nvGraphicFramePr>
        <p:xfrm>
          <a:off x="3347864" y="2571751"/>
          <a:ext cx="2808312" cy="256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20442541"/>
              </p:ext>
            </p:extLst>
          </p:nvPr>
        </p:nvGraphicFramePr>
        <p:xfrm>
          <a:off x="6208599" y="2463428"/>
          <a:ext cx="2903984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8184" y="1748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лн.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46599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лн.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46948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лн.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46657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лн.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57" y="12863"/>
            <a:ext cx="1984595" cy="25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2266377" y="231439"/>
            <a:ext cx="4753895" cy="720079"/>
          </a:xfrm>
          <a:prstGeom prst="rect">
            <a:avLst/>
          </a:prstGeom>
          <a:ln>
            <a:solidFill>
              <a:srgbClr val="2B8133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ОХРАНА ЛЕСОВ ОТ ПОЖАРОВ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280" y="3180913"/>
            <a:ext cx="644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ЛЕСАХ КАЛУЖСКОЙ ОБЛАСТИ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2018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Г. ПРОИЗОШЛО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ЛЕСНЫХ ПОЖАРОВ НА ОБЩЕЙ ПЛОЩАДИ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39,59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9" y="4011910"/>
            <a:ext cx="648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ПОЖАРНЫЙ  НАДЗОР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ОСУЩЕСТВЛЯЕТСЯ ГОСУДАРСТВЕННЫМИ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ЛЕСНЫМИ ИНСПЕКТОРАМИ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МИНИСТЕРСТВА И ЛЕСНИЧЕСТВ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07904" y="1920880"/>
            <a:ext cx="2985871" cy="1015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n-lt"/>
              </a:rPr>
              <a:t>ПРЯМАЯ ЛИНИЯ 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n-lt"/>
              </a:rPr>
              <a:t>ЛЕСНОЙ ОХРАНЫ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ru-RU" altLang="ru-RU" b="1" spc="100" dirty="0" smtClean="0">
                <a:solidFill>
                  <a:srgbClr val="FF0000"/>
                </a:solidFill>
                <a:latin typeface="+mn-lt"/>
              </a:rPr>
              <a:t>8 800 100 94 00</a:t>
            </a:r>
            <a:r>
              <a:rPr lang="ru-RU" altLang="ru-RU" b="1" dirty="0" smtClean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  <p:pic>
        <p:nvPicPr>
          <p:cNvPr id="11" name="Picture 4" descr="Картинки по запросу ЛЕСНЫЕ ПОЖА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r="16397"/>
          <a:stretch/>
        </p:blipFill>
        <p:spPr bwMode="auto">
          <a:xfrm>
            <a:off x="-24716" y="0"/>
            <a:ext cx="2195737" cy="19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ЛЕСНЫЕ ПОЖАР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"/>
          <a:stretch/>
        </p:blipFill>
        <p:spPr bwMode="auto">
          <a:xfrm>
            <a:off x="-46368" y="1779662"/>
            <a:ext cx="2217389" cy="16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ЛЕСНЫЕ ПОЖА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3"/>
          <a:stretch/>
        </p:blipFill>
        <p:spPr bwMode="auto">
          <a:xfrm>
            <a:off x="-24716" y="3430217"/>
            <a:ext cx="2195737" cy="17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26283"/>
              </p:ext>
            </p:extLst>
          </p:nvPr>
        </p:nvGraphicFramePr>
        <p:xfrm>
          <a:off x="-11016" y="2139702"/>
          <a:ext cx="4433880" cy="298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1016" y="57295"/>
            <a:ext cx="9154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spc="-100" dirty="0" smtClean="0">
                <a:solidFill>
                  <a:prstClr val="black"/>
                </a:solidFill>
              </a:rPr>
              <a:t>ДИНАМИКА ЛЕСНЫХ ПОЖАРОВ НА ТЕРРИТОРИИ ЛЕСНОГО ФОНДА, 2010-2018 ГОДЫ</a:t>
            </a:r>
            <a:endParaRPr lang="ru-RU" sz="2400" spc="-100" dirty="0">
              <a:solidFill>
                <a:prstClr val="black"/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93026"/>
              </p:ext>
            </p:extLst>
          </p:nvPr>
        </p:nvGraphicFramePr>
        <p:xfrm>
          <a:off x="4427984" y="2139702"/>
          <a:ext cx="4715236" cy="300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11017" y="568845"/>
            <a:ext cx="9154236" cy="1426841"/>
            <a:chOff x="-11017" y="515282"/>
            <a:chExt cx="9154236" cy="1426841"/>
          </a:xfrm>
        </p:grpSpPr>
        <p:pic>
          <p:nvPicPr>
            <p:cNvPr id="307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490" y="515282"/>
              <a:ext cx="2533510" cy="142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ÐÐ°ÑÑÐ¸Ð½ÐºÐ¸ Ð¿Ð¾ Ð·Ð°Ð¿ÑÐ¾ÑÑ ÐÐÐ¡ÐÐ«Ð ÐÐÐÐÐ Ð«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517121"/>
              <a:ext cx="2211744" cy="1417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ÐÐ°ÑÑÐ¸Ð½ÐºÐ¸ Ð¿Ð¾ Ð·Ð°Ð¿ÑÐ¾ÑÑ ÐÐÐ¡ÐÐ«Ð ÐÐÐÐÐ Ð«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504" y="515282"/>
              <a:ext cx="2521715" cy="1419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ÐÐ°ÑÑÐ¸Ð½ÐºÐ¸ Ð¿Ð¾ Ð·Ð°Ð¿ÑÐ¾ÑÑ ÐÐÐ¡ÐÐ«Ð ÐÐÐÐÐ Ð«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17" y="515283"/>
              <a:ext cx="2140259" cy="142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18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4207"/>
            <a:ext cx="4114800" cy="1299591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ФЕДЕРАЛЬНЫЙ ГОСУДАРСТВЕННЫЙ ЛЕСНОЙ НАДЗОР И ПОЖАРНЫЙ НАДЗОР В ЛЕСАХ ОСУЩЕСТВЛЯЮТ </a:t>
            </a:r>
            <a:r>
              <a:rPr lang="ru-RU" sz="2400" b="1" dirty="0" smtClean="0">
                <a:solidFill>
                  <a:srgbClr val="FF0000"/>
                </a:solidFill>
              </a:rPr>
              <a:t>188 ИНСПЕКТОРОВ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3658" y="2110085"/>
            <a:ext cx="453354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 1 ИНСПЕКТОРА – 6,7 ТЫС.ГА </a:t>
            </a:r>
            <a:r>
              <a:rPr lang="ru-RU" sz="2400" b="1" dirty="0" smtClean="0">
                <a:solidFill>
                  <a:srgbClr val="FF0000"/>
                </a:solidFill>
              </a:rPr>
              <a:t>ЛЕСА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55" y="2996828"/>
            <a:ext cx="79928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НАИБОЛЕЕ ЧАСТЫМ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НАРУШЕНИЕМ В ЛЕСАХ ОБЛАСТИ ЯВЛЯЮТСЯ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НАРУШЕНИЯ ПРАВИЛ ПОЖАРНОЙ БЕЗОПАСНОСТИ В ЛЕСАХ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53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%,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НАРУШЕНИЯ ПРАВИЛ ИСПОЛЬЗОВАНИЯ ЛЕСОВ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23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954" y="4281358"/>
            <a:ext cx="8506091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2018 ГОДУ ВЫНЕСЕНО </a:t>
            </a:r>
            <a:r>
              <a:rPr lang="ru-RU" sz="2400" b="1" dirty="0" smtClean="0">
                <a:solidFill>
                  <a:srgbClr val="2B8133"/>
                </a:solidFill>
              </a:rPr>
              <a:t>101</a:t>
            </a:r>
            <a:r>
              <a:rPr lang="ru-RU" sz="2400" dirty="0" smtClean="0"/>
              <a:t> </a:t>
            </a:r>
            <a:r>
              <a:rPr lang="ru-RU" dirty="0" smtClean="0"/>
              <a:t>ПРЕДУПРЕЖДЕНИЕ, ЧТО СОСТАВЛЯЕТ </a:t>
            </a:r>
            <a:r>
              <a:rPr lang="ru-RU" sz="2400" b="1" dirty="0" smtClean="0">
                <a:solidFill>
                  <a:srgbClr val="2B8133"/>
                </a:solidFill>
              </a:rPr>
              <a:t>25%</a:t>
            </a:r>
            <a:r>
              <a:rPr lang="ru-RU" dirty="0" smtClean="0"/>
              <a:t> ОТ ОБЩЕГО КОЛИЧЕСТВА АДМИНИСТРАТИВНЫХ НАКАЗАНИЙ</a:t>
            </a:r>
            <a:endParaRPr lang="ru-RU" dirty="0"/>
          </a:p>
        </p:txBody>
      </p:sp>
      <p:pic>
        <p:nvPicPr>
          <p:cNvPr id="1026" name="Picture 2" descr="https://lh3.googleusercontent.com/yN4reh7PE6mqGJKOwH40uoX7CVb415TW4_UagwTqKuwnide-p8k56XgX2-02WA7JWy5rSTO0xa6Mfaf3XO3j8AoMYaGMOQ0ISbihnIHE8W2lmt5RslH_UO_JNvDBNMKhO-2Oedejj8fL1_pNhiE_DwXuS-d_Hp08WgsBpe8MzgPjsOUyH3T7aHSKKOJaJvqrz_ZKUqNicrv68_J6MHthtNwzJeE1aLKZuQdAZH4bWie1JPCIa9mNfCKsfgtT0-4EoUVSuqFYlXpfYVIvYLbe-SlJYkERwlCC-x908ywTsfkTeXAl6Dksj8xUhNxak92BbfJh4f8iJdOCKhlih4aknnDXVkPI7jer8qgZ5DWTNH0xRrRZtY41sb2w8FXRgcZXm1FCrdpLsf6_ePS0Yh-A25zBR6JKoM-fPEGqd58FdCgczPsOXVsgOW-QdlDDV_Nr6NChtH6j3n6UWm31ODPfhuDRUDJB03L7fGDtmvTE3S9ezSfxTkgcB79ZtcaDhPcMblwClGYnNwh4xSu66wDbS-s_j04jxi93z3HPx28W4lddT3Agl35A1A3EfGqX7vGawjgerqjsYEL762_UttqgFPdAKEG5Z_Bp85x2nXNNAfpGDZz8S6SeQqCyoqKS3GIfiHmcUsgLxuMvlLW3Mn2sGKvKTisxncpNJ4pQGQNUfPOEieonS0PBlZlG7HQV0ip4Ceqpzoy7CWhmggiBUsI4Xwky=w1463-h976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3"/>
          <a:stretch/>
        </p:blipFill>
        <p:spPr bwMode="auto">
          <a:xfrm>
            <a:off x="6757641" y="-4877"/>
            <a:ext cx="2411759" cy="16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tunts_ms\Desktop\ohra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" r="14294"/>
          <a:stretch/>
        </p:blipFill>
        <p:spPr bwMode="auto">
          <a:xfrm>
            <a:off x="0" y="1"/>
            <a:ext cx="2411759" cy="16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lh3.googleusercontent.com/NB4DkHElPD5fAvPJtLU0A9WmkOqqMX7UrHWT_7zwvi-qEc95eRXQcNClIP0Ag-UFqeIaVZkLk_opeYBOUuh74zfFITMXv38qBvtvTsOxsEmYkTD8Q6BJTSjLRcEFXmGGaTgrEgqCDkf9P1RC-RZc9b5mCfG_3muChm8SAm-_QVXuQsXfCQgGbGh8m5uZmIezDTmn83uzqUY9E91VS3_5l5YrY8yKZwDuwssq3BYnRi049HyeRsqkvBGHz5yekk8PGq2LHNaNnOO5htA2FqHyuUL2C2ExnnNvS0c_Od0fBhENKGV2KhYTrUjIs-iqMzbrNhOE4tuSzWWQaX3Q9UTXElrxBkFHzrc6Rz-BIQ_bowR65VwbGb0Lu5Rzbj85ARymTu4lF_TjqJ0xhLg6gzTtiJIdgyzxmoxY2VW69W7NRxgGGgdJ670kSrWoWEClest6s88w7q_-mfiyFCLGeqIds5tI2LsJCkhP2k02rZ6ym74ngtsIixkXyPfmzfs1xwgFDR1-_ZJDk4CRgAFuaoDKs41c_1yUa9PzNEHXeZwmvc2FOdN3Ww2H2wywvB1bD6NbBFrRmvYtmymWJSx0iPrRVXaOX2N-WKb3kUcYbbTdZ2GlNlI00N5LB6dILStVeOfgxYXJj0PnNbJtNjEXPylQK7Oad98sN0ID-bhV01mdNkat_1GT4Xyg6ityuXCfuKigzxVMeH6gRTBUHLQRrJ-hDvcp=w1389-h926-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5061" r="14263" b="10721"/>
          <a:stretch/>
        </p:blipFill>
        <p:spPr bwMode="auto">
          <a:xfrm>
            <a:off x="4362935" y="-4875"/>
            <a:ext cx="2419068" cy="16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lh3.googleusercontent.com/RlRmB10SA9qWMf54HwZMzX80aUl1xx1uu7Tb_0xj3F670OuK0zm4jpIMh4ct3nPiQZed_ZRQk0ogFC8DwOuqPgjuuPvOyKfvFsM9uGO6izJ-tMuezHjT4bUED3wYw-mcb7WqxIXGubQMkn6KWJjZOgpeVw3olcVqqRWUXds1RV0v2zcFGRMEtTw1eAcSy4MX-zLRJv7iorbPO765iwzHzNjmfaM2YvTcXET9POg4gmj_-jtKknjaP6LPl9iAsCPgQPfdal22Fil0q8LqiFCq1jjjAuvyhZjMdUH79HzK5ovzTZb5qA7nIU-aT9Jyy2kcMT742hBvF6mbyfBa79c-re1kIrICTNXc1cACKKGxa5IfTIVPqo6JIBOVVPPjjH8-b_dhjj-GuN5c6HP-kl9ZCL5KxSHXsmJHcPPrBozqXY237TrSr__hHLcKk329uLYnV6z4hyJrgf3tlSU8F-nOEBjrHWVArs9u7K38zf-9nVBa7eShCW4CCALZGguNOuYKYOLGtY28HGbFpNsG7KeUrCZY0uf7OVQn7W-lfXGv1MOPazNhMEx8KMtP0WIsP0UWs0devHRCi287k4N8zOZUMIz5sN7SkoNaX_FC7XW2nYpMZ0cRmz0RkJ-gGxtVbqcN8kUUijUBVBD6VZokYqeT4NOyV0unB5KL628WThRKRjKgWR5XBCvAf0Bjm2qtnwSg4y-WCcR5HMFDsoHcAntoyqP1=w1389-h926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9" t="14979" r="9386" b="18457"/>
          <a:stretch/>
        </p:blipFill>
        <p:spPr bwMode="auto">
          <a:xfrm>
            <a:off x="2149968" y="0"/>
            <a:ext cx="2212967" cy="160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84991"/>
              </p:ext>
            </p:extLst>
          </p:nvPr>
        </p:nvGraphicFramePr>
        <p:xfrm>
          <a:off x="0" y="1635646"/>
          <a:ext cx="5364088" cy="350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92" y="34944"/>
            <a:ext cx="8525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ГОСПРОГРАММА КАЛУЖСКОЙ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ОБЛАСТИ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«ОХРАНА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ОКРУЖАЮЩЕЙ СРЕДЫ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КАЛУЖСКОЙ ОБЛАСТИ»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267887"/>
            <a:ext cx="4464496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СРЕДСТВА ОБЛАСТНОГО БЮДЖЕТА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970" y="1923678"/>
            <a:ext cx="3481388" cy="2754600"/>
          </a:xfrm>
          <a:prstGeom prst="rect">
            <a:avLst/>
          </a:prstGeom>
          <a:noFill/>
          <a:ln>
            <a:solidFill>
              <a:srgbClr val="22A6A3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187674"/>
                </a:solidFill>
              </a:rPr>
              <a:t>ПОДПРОГРАММЫ: </a:t>
            </a:r>
          </a:p>
          <a:p>
            <a:r>
              <a:rPr lang="ru-RU" sz="1100" u="sng" dirty="0" smtClean="0">
                <a:solidFill>
                  <a:srgbClr val="187674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187674"/>
                </a:solidFill>
              </a:rPr>
              <a:t>«</a:t>
            </a:r>
            <a:r>
              <a:rPr lang="ru-RU" sz="1600" dirty="0">
                <a:solidFill>
                  <a:srgbClr val="187674"/>
                </a:solidFill>
              </a:rPr>
              <a:t>Регулирование качества окружающей среды, повышение уровня экологического образования населения»</a:t>
            </a:r>
          </a:p>
          <a:p>
            <a:pPr algn="just"/>
            <a:r>
              <a:rPr lang="ru-RU" sz="800" dirty="0" smtClean="0">
                <a:solidFill>
                  <a:srgbClr val="187674"/>
                </a:solidFill>
              </a:rPr>
              <a:t> </a:t>
            </a:r>
            <a:endParaRPr lang="ru-RU" sz="800" dirty="0">
              <a:solidFill>
                <a:srgbClr val="187674"/>
              </a:solidFill>
            </a:endParaRPr>
          </a:p>
          <a:p>
            <a:pPr algn="just"/>
            <a:r>
              <a:rPr lang="ru-RU" sz="1600" dirty="0" smtClean="0">
                <a:solidFill>
                  <a:srgbClr val="187674"/>
                </a:solidFill>
              </a:rPr>
              <a:t>«</a:t>
            </a:r>
            <a:r>
              <a:rPr lang="ru-RU" sz="1600" dirty="0">
                <a:solidFill>
                  <a:srgbClr val="187674"/>
                </a:solidFill>
              </a:rPr>
              <a:t>Развитие системы обращения с отходами производства и потребления</a:t>
            </a:r>
          </a:p>
          <a:p>
            <a:pPr algn="just"/>
            <a:r>
              <a:rPr lang="ru-RU" sz="800" dirty="0" smtClean="0">
                <a:solidFill>
                  <a:srgbClr val="187674"/>
                </a:solidFill>
              </a:rPr>
              <a:t>   </a:t>
            </a:r>
          </a:p>
          <a:p>
            <a:pPr algn="just"/>
            <a:r>
              <a:rPr lang="ru-RU" sz="1600" dirty="0" smtClean="0">
                <a:solidFill>
                  <a:srgbClr val="187674"/>
                </a:solidFill>
              </a:rPr>
              <a:t>«</a:t>
            </a:r>
            <a:r>
              <a:rPr lang="ru-RU" sz="1600" dirty="0">
                <a:solidFill>
                  <a:srgbClr val="187674"/>
                </a:solidFill>
              </a:rPr>
              <a:t>Обеспечение реализации полномочий в сфере административно-технического контроля</a:t>
            </a:r>
            <a:r>
              <a:rPr lang="ru-RU" sz="1600" dirty="0" smtClean="0">
                <a:solidFill>
                  <a:srgbClr val="187674"/>
                </a:solidFill>
              </a:rPr>
              <a:t>»</a:t>
            </a:r>
            <a:endParaRPr lang="ru-RU" sz="1600" dirty="0">
              <a:solidFill>
                <a:srgbClr val="187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9077" r="21913" b="33792"/>
          <a:stretch/>
        </p:blipFill>
        <p:spPr bwMode="auto">
          <a:xfrm>
            <a:off x="670339" y="44254"/>
            <a:ext cx="650522" cy="8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9077" r="21913" b="33792"/>
          <a:stretch/>
        </p:blipFill>
        <p:spPr bwMode="auto">
          <a:xfrm>
            <a:off x="8028384" y="44254"/>
            <a:ext cx="650522" cy="8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9077" r="21913" b="33792"/>
          <a:stretch/>
        </p:blipFill>
        <p:spPr bwMode="auto">
          <a:xfrm>
            <a:off x="670339" y="1344090"/>
            <a:ext cx="650522" cy="8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9077" r="21913" b="33792"/>
          <a:stretch/>
        </p:blipFill>
        <p:spPr bwMode="auto">
          <a:xfrm>
            <a:off x="8028384" y="1344091"/>
            <a:ext cx="650522" cy="8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9077" r="21913" b="33792"/>
          <a:stretch/>
        </p:blipFill>
        <p:spPr bwMode="auto">
          <a:xfrm>
            <a:off x="670339" y="2547562"/>
            <a:ext cx="650522" cy="8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827584" y="43794"/>
            <a:ext cx="7416824" cy="4951288"/>
            <a:chOff x="819448" y="402285"/>
            <a:chExt cx="7416824" cy="495128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52340" y="402285"/>
              <a:ext cx="6048672" cy="72008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C5300"/>
                  </a:solidFill>
                </a:rPr>
                <a:t>ПРОВЕДЕНО </a:t>
              </a:r>
              <a:r>
                <a:rPr lang="ru-RU" dirty="0" smtClean="0">
                  <a:solidFill>
                    <a:srgbClr val="1D5923"/>
                  </a:solidFill>
                </a:rPr>
                <a:t>КОМПЛЕКСНОЕ ЭКОЛОГИЧЕСКОЕ ОБСЛЕДОВАНИЕ </a:t>
              </a:r>
            </a:p>
            <a:p>
              <a:pPr algn="ctr"/>
              <a:r>
                <a:rPr lang="ru-RU" dirty="0" smtClean="0">
                  <a:solidFill>
                    <a:srgbClr val="1D5923"/>
                  </a:solidFill>
                </a:rPr>
                <a:t>24 ООПТ </a:t>
              </a:r>
              <a:r>
                <a:rPr lang="ru-RU" dirty="0" smtClean="0">
                  <a:solidFill>
                    <a:srgbClr val="CC5300"/>
                  </a:solidFill>
                </a:rPr>
                <a:t>РЕГИОНАЛЬНОГО ЗНАЧЕНИЯ</a:t>
              </a:r>
              <a:endParaRPr lang="ru-RU" dirty="0">
                <a:solidFill>
                  <a:srgbClr val="CC53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52340" y="1120951"/>
              <a:ext cx="6048672" cy="72008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C5300"/>
                  </a:solidFill>
                </a:rPr>
                <a:t>ИЗГОТОВЛЕНО </a:t>
              </a:r>
              <a:r>
                <a:rPr lang="ru-RU" dirty="0" smtClean="0">
                  <a:solidFill>
                    <a:srgbClr val="1D5923"/>
                  </a:solidFill>
                </a:rPr>
                <a:t>122 ИНФОРМАЦИОННЫХ АНШЛАГА </a:t>
              </a:r>
            </a:p>
            <a:p>
              <a:pPr algn="ctr"/>
              <a:r>
                <a:rPr lang="ru-RU" dirty="0" smtClean="0">
                  <a:solidFill>
                    <a:srgbClr val="CC5300"/>
                  </a:solidFill>
                </a:rPr>
                <a:t>ДЛЯ </a:t>
              </a:r>
              <a:r>
                <a:rPr lang="ru-RU" dirty="0" smtClean="0">
                  <a:solidFill>
                    <a:srgbClr val="1D5923"/>
                  </a:solidFill>
                </a:rPr>
                <a:t>34 ООПТ </a:t>
              </a:r>
              <a:r>
                <a:rPr lang="ru-RU" dirty="0" smtClean="0">
                  <a:solidFill>
                    <a:srgbClr val="CC5300"/>
                  </a:solidFill>
                </a:rPr>
                <a:t>РЕГИОНАЛЬНОГО ЗНАЧЕНИЯ</a:t>
              </a:r>
              <a:endParaRPr lang="ru-RU" dirty="0">
                <a:solidFill>
                  <a:srgbClr val="CC53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52340" y="1841031"/>
              <a:ext cx="6048672" cy="72008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1D5923"/>
                  </a:solidFill>
                </a:rPr>
                <a:t>ВНЕСЕНЫ</a:t>
              </a:r>
              <a:r>
                <a:rPr lang="ru-RU" dirty="0" smtClean="0">
                  <a:solidFill>
                    <a:srgbClr val="CC5300"/>
                  </a:solidFill>
                </a:rPr>
                <a:t> В ЕГРН </a:t>
              </a:r>
              <a:r>
                <a:rPr lang="ru-RU" dirty="0" smtClean="0">
                  <a:solidFill>
                    <a:srgbClr val="1D5923"/>
                  </a:solidFill>
                </a:rPr>
                <a:t>СВЕДЕНИЯ</a:t>
              </a:r>
              <a:r>
                <a:rPr lang="ru-RU" dirty="0" smtClean="0">
                  <a:solidFill>
                    <a:srgbClr val="CC5300"/>
                  </a:solidFill>
                </a:rPr>
                <a:t> О ГРАНИЦАХ </a:t>
              </a:r>
              <a:r>
                <a:rPr lang="ru-RU" dirty="0" smtClean="0">
                  <a:solidFill>
                    <a:srgbClr val="1D5923"/>
                  </a:solidFill>
                </a:rPr>
                <a:t>14 ООПТ </a:t>
              </a:r>
            </a:p>
            <a:p>
              <a:pPr algn="ctr"/>
              <a:r>
                <a:rPr lang="ru-RU" dirty="0" smtClean="0">
                  <a:solidFill>
                    <a:srgbClr val="CC5300"/>
                  </a:solidFill>
                </a:rPr>
                <a:t>И </a:t>
              </a:r>
              <a:r>
                <a:rPr lang="ru-RU" dirty="0" smtClean="0">
                  <a:solidFill>
                    <a:srgbClr val="1D5923"/>
                  </a:solidFill>
                </a:rPr>
                <a:t>20 ОХРАННЫХ ЗОНАХ ООПТ</a:t>
              </a:r>
              <a:r>
                <a:rPr lang="ru-RU" dirty="0" smtClean="0">
                  <a:solidFill>
                    <a:srgbClr val="CC5300"/>
                  </a:solidFill>
                </a:rPr>
                <a:t> РЕГИОНАЛЬНОГО ЗНАЧЕНИЯ</a:t>
              </a:r>
              <a:endParaRPr lang="ru-RU" dirty="0">
                <a:solidFill>
                  <a:srgbClr val="CC53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52340" y="2570201"/>
              <a:ext cx="6048672" cy="72008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C5300"/>
                  </a:solidFill>
                </a:rPr>
                <a:t>ВЫПОЛНЕНО </a:t>
              </a:r>
              <a:r>
                <a:rPr lang="ru-RU" dirty="0" smtClean="0">
                  <a:solidFill>
                    <a:srgbClr val="1D5923"/>
                  </a:solidFill>
                </a:rPr>
                <a:t>ОПИСАНИЕ МЕСТОПОЛОЖЕНИЯ </a:t>
              </a:r>
              <a:r>
                <a:rPr lang="ru-RU" dirty="0" smtClean="0">
                  <a:solidFill>
                    <a:srgbClr val="CC5300"/>
                  </a:solidFill>
                </a:rPr>
                <a:t>ГРАНИЦ</a:t>
              </a:r>
            </a:p>
            <a:p>
              <a:pPr algn="ctr"/>
              <a:r>
                <a:rPr lang="ru-RU" dirty="0" smtClean="0">
                  <a:solidFill>
                    <a:srgbClr val="1D5923"/>
                  </a:solidFill>
                </a:rPr>
                <a:t>24 ООПТ </a:t>
              </a:r>
              <a:r>
                <a:rPr lang="ru-RU" dirty="0" smtClean="0">
                  <a:solidFill>
                    <a:srgbClr val="CC5300"/>
                  </a:solidFill>
                </a:rPr>
                <a:t>РЕГИОНАЛЬНОГО </a:t>
              </a:r>
              <a:r>
                <a:rPr lang="ru-RU" dirty="0">
                  <a:solidFill>
                    <a:srgbClr val="CC5300"/>
                  </a:solidFill>
                </a:rPr>
                <a:t>ЗНАЧЕНИЯ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52340" y="3290281"/>
              <a:ext cx="6048672" cy="72008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C5300"/>
                  </a:solidFill>
                </a:rPr>
                <a:t>ПРОВЕДЕНЫ </a:t>
              </a:r>
              <a:r>
                <a:rPr lang="ru-RU" dirty="0" smtClean="0">
                  <a:solidFill>
                    <a:srgbClr val="1D5923"/>
                  </a:solidFill>
                </a:rPr>
                <a:t>САНИТАРНО-ОЗДОРОВИТЕЛЬНЫЕ МЕРОПРИЯТИЯ </a:t>
              </a:r>
            </a:p>
            <a:p>
              <a:pPr algn="ctr"/>
              <a:r>
                <a:rPr lang="ru-RU" dirty="0" smtClean="0">
                  <a:solidFill>
                    <a:srgbClr val="CC5300"/>
                  </a:solidFill>
                </a:rPr>
                <a:t>НА </a:t>
              </a:r>
              <a:r>
                <a:rPr lang="ru-RU" dirty="0" smtClean="0">
                  <a:solidFill>
                    <a:srgbClr val="1D5923"/>
                  </a:solidFill>
                </a:rPr>
                <a:t>7 ООПТ </a:t>
              </a:r>
              <a:r>
                <a:rPr lang="ru-RU" dirty="0" smtClean="0">
                  <a:solidFill>
                    <a:srgbClr val="CC5300"/>
                  </a:solidFill>
                </a:rPr>
                <a:t>РЕГИОНАЛЬНОГО ЗНАЧЕНИЯ </a:t>
              </a:r>
              <a:endParaRPr lang="ru-RU" dirty="0">
                <a:solidFill>
                  <a:srgbClr val="CC53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19448" y="4407737"/>
              <a:ext cx="7416824" cy="945836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rgbClr val="FF9900"/>
                  </a:solidFill>
                </a:rPr>
                <a:t>ИЗДАН ДОКЛАД О СОСТОЯНИИ ПРИРОДНЫХ РЕСУРСОВ И ОХРАНЕ ОКРУЖАЮЩЕЙ СРЕДЫ КАЛУЖСКОЙ ОБЛАСТИ В 2017 ГОДУ</a:t>
              </a:r>
              <a:endParaRPr lang="ru-RU" sz="2200" dirty="0">
                <a:solidFill>
                  <a:srgbClr val="FF9900"/>
                </a:solidFill>
              </a:endParaRPr>
            </a:p>
          </p:txBody>
        </p:sp>
      </p:grpSp>
      <p:pic>
        <p:nvPicPr>
          <p:cNvPr id="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9077" r="21913" b="33792"/>
          <a:stretch/>
        </p:blipFill>
        <p:spPr bwMode="auto">
          <a:xfrm>
            <a:off x="8028384" y="2547563"/>
            <a:ext cx="650522" cy="8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itunts_ms\Desktop\map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64" y="987574"/>
            <a:ext cx="63033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t="11620" r="9141" b="4058"/>
          <a:stretch/>
        </p:blipFill>
        <p:spPr bwMode="auto">
          <a:xfrm>
            <a:off x="-8230" y="1699270"/>
            <a:ext cx="2195736" cy="169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5364" r="10106" b="7032"/>
          <a:stretch/>
        </p:blipFill>
        <p:spPr bwMode="auto">
          <a:xfrm>
            <a:off x="-1198" y="3403121"/>
            <a:ext cx="2196934" cy="174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 descr="https://lh3.googleusercontent.com/CZojfoM_7k2qBsuLhnjEhyFfgirHGuJLnL9PRxm84pwZwHyb2s6tQ6NBOrnIgcBB7xtl1y5xwk5jCvClA084b_Ylt3qQE2dbl-z3ZNNuovU1Mk5ixPyX0IhO4YZElBGpPfM94udNlSCUi8bqCRjiss4X4yoGjxh5GyD--iGztQ3YtBZSEmTfC0XCjeSs67mcDhLpjYrkReew2zBqCg0QlnNtPAfvp8cGUEckYcjcMGeMMYxM30Fj181ruHshwyYcQoVyxJk7NVrRtR_SC3EoUkVCRvYQaHdTZAr4qisj60ApBiaglFyRL8XNUGTgO44MSW3nr45OefhU-O7bHNqWosUUcJLJS9SVTaDFbFySxm7fGQAJ-T4XVrL6UDI1imy23MRT1foXP5HfwuejT6X_DBY7L9Xm_VWyCpsGVaMG3fd3HiO3yvceb7JxeezF2EVGxqZFU_1ker-gQA2IcawBdR82-cQr0dFyXAGXq3srN7zKKn_BN33FGlUn5PoQ1hCOFoCwGwQ3dzUK8QUEzM1Xho26CXNiY2VoW6S250_f_vvHTcBjVDG1wYmO-SoMUGmjS_oLi1_ooJvmW6XURmB9fn7oeY0-kA2hp4RqZ7-a1jDma5OJQuLhaT0KYrNwVu03oG3jWP_iTJ_h0NY_UKShDYtPz2cUED9tDPL1J0DFRmKJ5_rENLLal2R8oGpYwvwUWbbq5uqGNzXU9GTVf3dTXeBn=w1389-h926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r="4894"/>
          <a:stretch/>
        </p:blipFill>
        <p:spPr bwMode="auto">
          <a:xfrm>
            <a:off x="-8230" y="-4581"/>
            <a:ext cx="2195736" cy="17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3164" y="987574"/>
            <a:ext cx="6303324" cy="36004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217934" y="1862384"/>
            <a:ext cx="6941320" cy="2509566"/>
            <a:chOff x="2319452" y="1520696"/>
            <a:chExt cx="6941320" cy="250956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2411760" y="1851670"/>
              <a:ext cx="6480720" cy="0"/>
            </a:xfrm>
            <a:prstGeom prst="line">
              <a:avLst/>
            </a:prstGeom>
            <a:ln w="38100">
              <a:solidFill>
                <a:srgbClr val="1D59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411760" y="2571750"/>
              <a:ext cx="6480720" cy="0"/>
            </a:xfrm>
            <a:prstGeom prst="line">
              <a:avLst/>
            </a:prstGeom>
            <a:ln w="38100">
              <a:solidFill>
                <a:srgbClr val="1D59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411760" y="3291830"/>
              <a:ext cx="6480720" cy="0"/>
            </a:xfrm>
            <a:prstGeom prst="line">
              <a:avLst/>
            </a:prstGeom>
            <a:ln w="38100">
              <a:solidFill>
                <a:srgbClr val="1D59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411760" y="4014873"/>
              <a:ext cx="6480720" cy="0"/>
            </a:xfrm>
            <a:prstGeom prst="line">
              <a:avLst/>
            </a:prstGeom>
            <a:ln w="38100">
              <a:solidFill>
                <a:srgbClr val="1D59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19452" y="1520696"/>
              <a:ext cx="6686959" cy="34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70" dirty="0" smtClean="0"/>
                <a:t>ПОСТАНОВКА НА УЧЕТ ОБЪЕКТОВ, ОКАЗЫВАЮЩИХ НЕГАТИВНОЕ ВОЗДЕЙСТВИЕ</a:t>
              </a:r>
              <a:endParaRPr lang="ru-RU" sz="167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54182" y="2230062"/>
              <a:ext cx="661745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 smtClean="0"/>
                <a:t>УТВЕРЖДЕНО 288 ПРОЕКТОВ НОРМАТИВОВ ОБРАЗОВАНИЯ ОТХОДОВ</a:t>
              </a:r>
              <a:endParaRPr lang="ru-RU" sz="1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9262" y="2950142"/>
              <a:ext cx="6696962" cy="343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30" dirty="0" smtClean="0"/>
                <a:t>ВЫДАНО 251 РАЗРЕШЕНИЕ НА ВЫБРОСЫ ВРЕДНЫХ (ЗАГРЯЗНЯЮЩИХ) ВЕЩЕСТВ </a:t>
              </a:r>
              <a:endParaRPr lang="ru-RU" sz="163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0026" y="3445487"/>
              <a:ext cx="69407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50" dirty="0" smtClean="0"/>
                <a:t>ПРИНЯТО 3 ТЫС. ОТЧЕТОВ ОБ ОБРАЗОВАНИИ, ИСПОЛЬЗОВАНИИ, ОБЕЗВРЕЖИВАНИИ, </a:t>
              </a:r>
            </a:p>
            <a:p>
              <a:r>
                <a:rPr lang="ru-RU" sz="1550" dirty="0" smtClean="0"/>
                <a:t>О РАЗМЕЩЕНИИ ОТХОДОВ СУБЪЕКТОВ МАЛОГО И СРЕДНЕГО ПРЕДПРИНИМАТЕЛЬСТВА</a:t>
              </a:r>
              <a:endParaRPr lang="ru-RU" sz="155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0032" y="411510"/>
            <a:ext cx="3800912" cy="70788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НОРМИРОВАНИЕ И РЕГУЛИРОВАНИЕ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ПРИРОДООХРАННОЙ ДЕЯТЕЛЬНОСТИ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808000"/>
                </a:solidFill>
              </a:rPr>
              <a:t>ПРОГРАММА «</a:t>
            </a:r>
            <a:r>
              <a:rPr lang="ru-RU" sz="2000" dirty="0">
                <a:solidFill>
                  <a:srgbClr val="808000"/>
                </a:solidFill>
              </a:rPr>
              <a:t>РАЗВИТИЕ УСТОЙЧИВОГО </a:t>
            </a:r>
            <a:r>
              <a:rPr lang="ru-RU" sz="2000" dirty="0" smtClean="0">
                <a:solidFill>
                  <a:srgbClr val="808000"/>
                </a:solidFill>
              </a:rPr>
              <a:t>  ТУРИЗМА  НА   </a:t>
            </a:r>
            <a:r>
              <a:rPr lang="ru-RU" sz="2000" dirty="0">
                <a:solidFill>
                  <a:srgbClr val="808000"/>
                </a:solidFill>
              </a:rPr>
              <a:t>ТЕРРИТОРИИ </a:t>
            </a:r>
            <a:endParaRPr lang="ru-RU" sz="2000" dirty="0" smtClean="0">
              <a:solidFill>
                <a:srgbClr val="80800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808000"/>
                </a:solidFill>
              </a:rPr>
              <a:t>НАЦИОНАЛЬНОГО  </a:t>
            </a:r>
            <a:r>
              <a:rPr lang="ru-RU" sz="2000" dirty="0">
                <a:solidFill>
                  <a:srgbClr val="808000"/>
                </a:solidFill>
              </a:rPr>
              <a:t>ПАРКА </a:t>
            </a:r>
            <a:r>
              <a:rPr lang="ru-RU" sz="2000" dirty="0" smtClean="0">
                <a:solidFill>
                  <a:srgbClr val="808000"/>
                </a:solidFill>
              </a:rPr>
              <a:t> «</a:t>
            </a:r>
            <a:r>
              <a:rPr lang="ru-RU" sz="2000" dirty="0">
                <a:solidFill>
                  <a:srgbClr val="808000"/>
                </a:solidFill>
              </a:rPr>
              <a:t>УГРА» </a:t>
            </a:r>
            <a:r>
              <a:rPr lang="ru-RU" sz="2000" dirty="0" smtClean="0">
                <a:solidFill>
                  <a:srgbClr val="808000"/>
                </a:solidFill>
              </a:rPr>
              <a:t> НА </a:t>
            </a:r>
            <a:r>
              <a:rPr lang="ru-RU" sz="2000" dirty="0">
                <a:solidFill>
                  <a:srgbClr val="808000"/>
                </a:solidFill>
              </a:rPr>
              <a:t>2019-2024гг»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8000"/>
                </a:solidFill>
              </a:rPr>
              <a:t>ПРОЕКТ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«</a:t>
            </a:r>
            <a:r>
              <a:rPr lang="ru-RU" sz="2000" b="1" spc="100" dirty="0" smtClean="0">
                <a:solidFill>
                  <a:srgbClr val="008000"/>
                </a:solidFill>
              </a:rPr>
              <a:t>СОХРАНЕНИЕ  БИОЛОГИЧЕСКОГО  РАЗНООБРАЗИЯ </a:t>
            </a:r>
            <a:br>
              <a:rPr lang="ru-RU" sz="2000" b="1" spc="100" dirty="0" smtClean="0">
                <a:solidFill>
                  <a:srgbClr val="008000"/>
                </a:solidFill>
              </a:rPr>
            </a:br>
            <a:r>
              <a:rPr lang="ru-RU" sz="2000" b="1" spc="100" dirty="0" smtClean="0">
                <a:solidFill>
                  <a:srgbClr val="008000"/>
                </a:solidFill>
              </a:rPr>
              <a:t>И РАЗВИТИЕ  ЭКОЛОГИЧЕСКОГО  ТУРИЗМА</a:t>
            </a:r>
            <a:r>
              <a:rPr lang="ru-RU" sz="2000" b="1" dirty="0">
                <a:solidFill>
                  <a:srgbClr val="008000"/>
                </a:solidFill>
              </a:rPr>
              <a:t>» </a:t>
            </a:r>
            <a:endParaRPr lang="ru-RU" sz="2000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ru-RU" sz="2000" u="sng" dirty="0" smtClean="0">
                <a:solidFill>
                  <a:srgbClr val="FF7C80"/>
                </a:solidFill>
              </a:rPr>
              <a:t>СОЗДАНИЕ </a:t>
            </a:r>
            <a:r>
              <a:rPr lang="ru-RU" sz="2000" u="sng" dirty="0">
                <a:solidFill>
                  <a:srgbClr val="FF7C80"/>
                </a:solidFill>
              </a:rPr>
              <a:t>10 НОВЫХ ООПТ РЕГИОНАЛЬНОГО ЗНАЧЕНИЯ И 11 ООПТ МЕСТНОГО </a:t>
            </a:r>
            <a:r>
              <a:rPr lang="ru-RU" sz="2000" u="sng" dirty="0" smtClean="0">
                <a:solidFill>
                  <a:srgbClr val="FF7C80"/>
                </a:solidFill>
              </a:rPr>
              <a:t>ЗНАЧЕНИЯ</a:t>
            </a:r>
            <a:endParaRPr lang="ru-RU" sz="2000" u="sng" dirty="0">
              <a:solidFill>
                <a:srgbClr val="FF7C80"/>
              </a:solidFill>
            </a:endParaRPr>
          </a:p>
        </p:txBody>
      </p:sp>
      <p:pic>
        <p:nvPicPr>
          <p:cNvPr id="2050" name="2CAD57C0-6B00-4D2D-8343-FF1EECCDD5831d7159dd1ddaccc1e7da471810127490" descr="image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3" b="15087"/>
          <a:stretch/>
        </p:blipFill>
        <p:spPr bwMode="auto">
          <a:xfrm>
            <a:off x="0" y="2571750"/>
            <a:ext cx="9144000" cy="25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7654"/>
            <a:ext cx="7056784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 2018 ГОДУ РАССМОТРЕНО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ОКОЛО 900 ОБРАЩЕНИЙ ГРАЖДАН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, ЧАСТЬ ИЗ НИХ В ХОДЕ ЛИЧНОГО ПРИЕМА</a:t>
            </a:r>
          </a:p>
        </p:txBody>
      </p:sp>
      <p:pic>
        <p:nvPicPr>
          <p:cNvPr id="2050" name="Picture 2" descr="C:\Users\fitunts_ms\Desktop\ЛП 26.02\IMG_4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8757" r="7229" b="12910"/>
          <a:stretch/>
        </p:blipFill>
        <p:spPr bwMode="auto">
          <a:xfrm>
            <a:off x="4351903" y="3435474"/>
            <a:ext cx="2325755" cy="17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Личный прием\Личный прием 26.12.17\IMG_0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8206" r="5245" b="2186"/>
          <a:stretch/>
        </p:blipFill>
        <p:spPr bwMode="auto">
          <a:xfrm>
            <a:off x="6663202" y="3443431"/>
            <a:ext cx="2480797" cy="17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Личный прием\ЛП 24.07\IMG_33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9111" r="5614" b="9111"/>
          <a:stretch/>
        </p:blipFill>
        <p:spPr bwMode="auto">
          <a:xfrm>
            <a:off x="0" y="3443431"/>
            <a:ext cx="2280522" cy="17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\Личный прием\Личный прием 26.12.17\IMG_02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3114"/>
            <a:ext cx="2424852" cy="1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Личный прием\Личный прием 26.12.17\IMG_03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5403" r="10593"/>
          <a:stretch/>
        </p:blipFill>
        <p:spPr bwMode="auto">
          <a:xfrm>
            <a:off x="2132433" y="3443430"/>
            <a:ext cx="2219470" cy="17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Личный прием\ЛП 24.07\IMG_33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"/>
          <a:stretch/>
        </p:blipFill>
        <p:spPr bwMode="auto">
          <a:xfrm>
            <a:off x="2387478" y="-33114"/>
            <a:ext cx="2270958" cy="1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ФОТО\Личный прием\ЛП 25.04\IMG_19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29" y="-1468"/>
            <a:ext cx="2376224" cy="15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ФОТО\Личный прием\ЛП 28.11.17\20171128_1418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32" y="-30842"/>
            <a:ext cx="2152397" cy="161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36" y="1923678"/>
            <a:ext cx="5795528" cy="216024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156563"/>
                </a:solidFill>
              </a:rPr>
              <a:t>АНТОХИНА</a:t>
            </a:r>
            <a:r>
              <a:rPr lang="ru-RU" sz="4800" dirty="0" smtClean="0">
                <a:solidFill>
                  <a:srgbClr val="156563"/>
                </a:solidFill>
              </a:rPr>
              <a:t/>
            </a:r>
            <a:br>
              <a:rPr lang="ru-RU" sz="4800" dirty="0" smtClean="0">
                <a:solidFill>
                  <a:srgbClr val="156563"/>
                </a:solidFill>
              </a:rPr>
            </a:br>
            <a:r>
              <a:rPr lang="ru-RU" sz="4800" dirty="0" smtClean="0">
                <a:solidFill>
                  <a:srgbClr val="156563"/>
                </a:solidFill>
              </a:rPr>
              <a:t>ВАРВАРА АНАТОЛЬЕВНА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900" dirty="0" smtClean="0">
                <a:solidFill>
                  <a:srgbClr val="22A6A3"/>
                </a:solidFill>
              </a:rPr>
              <a:t>  </a:t>
            </a:r>
            <a:r>
              <a:rPr lang="ru-RU" sz="4800" dirty="0">
                <a:solidFill>
                  <a:srgbClr val="22A6A3"/>
                </a:solidFill>
              </a:rPr>
              <a:t/>
            </a:r>
            <a:br>
              <a:rPr lang="ru-RU" sz="4800" dirty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МИНИСТР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endParaRPr lang="ru-RU" dirty="0">
              <a:solidFill>
                <a:srgbClr val="22A6A3"/>
              </a:solidFill>
            </a:endParaRPr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2024" y="336973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МИНИСТЕРСТВО ПРИРОДНЫХ РЕСУРСОВ И ЭКОЛОГИИ КАЛУЖСКОЙ ОБЛАСТИ</a:t>
            </a:r>
            <a:endParaRPr lang="ru-RU" sz="2000" dirty="0">
              <a:solidFill>
                <a:srgbClr val="187674"/>
              </a:solidFill>
              <a:latin typeface="+mj-lt"/>
            </a:endParaRPr>
          </a:p>
        </p:txBody>
      </p:sp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852" y="3956450"/>
            <a:ext cx="871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B68C80"/>
                </a:solidFill>
              </a:rPr>
              <a:t>«ОБ ИТОГАХ РАБОТЫ МИНИСТЕРСТВА ПРИРОДНЫХ РЕСУРСОВ И ЭКОЛОГИИ КАЛУЖСКОЙ ОБЛАСТИ В 2018 ГОДУ И ЗАДАЧАХ НА 2019 ГОД»</a:t>
            </a:r>
            <a:endParaRPr lang="ru-RU" sz="2400" dirty="0">
              <a:solidFill>
                <a:srgbClr val="B68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11511"/>
            <a:ext cx="8784976" cy="2160240"/>
          </a:xfrm>
          <a:ln>
            <a:solidFill>
              <a:srgbClr val="660033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sz="2900" dirty="0" smtClean="0">
              <a:solidFill>
                <a:srgbClr val="EA7AB2"/>
              </a:solidFill>
            </a:endParaRPr>
          </a:p>
          <a:p>
            <a:pPr marL="0" indent="0" algn="just">
              <a:buFont typeface="Franklin Gothic Medium Cond" pitchFamily="34" charset="0"/>
              <a:buChar char="―"/>
            </a:pPr>
            <a:r>
              <a:rPr lang="ru-RU" sz="2900" dirty="0" smtClean="0">
                <a:solidFill>
                  <a:srgbClr val="EA7AB2"/>
                </a:solidFill>
              </a:rPr>
              <a:t> В СЕНТЯБРЕ 2019 – </a:t>
            </a:r>
            <a:r>
              <a:rPr lang="en-US" sz="2900" dirty="0" smtClean="0">
                <a:solidFill>
                  <a:srgbClr val="EA7AB2"/>
                </a:solidFill>
              </a:rPr>
              <a:t>V </a:t>
            </a:r>
            <a:r>
              <a:rPr lang="ru-RU" sz="2900" dirty="0" smtClean="0">
                <a:solidFill>
                  <a:srgbClr val="EA7AB2"/>
                </a:solidFill>
              </a:rPr>
              <a:t>МЕЖДУНАРОДНЫЙ ЭКОЛОГИЧЕСКИЙ ФОРУМ</a:t>
            </a:r>
          </a:p>
          <a:p>
            <a:pPr marL="0" indent="0" algn="just">
              <a:buFont typeface="Franklin Gothic Medium Cond" pitchFamily="34" charset="0"/>
              <a:buChar char="―"/>
            </a:pPr>
            <a:r>
              <a:rPr lang="ru-RU" sz="2900" dirty="0" smtClean="0">
                <a:solidFill>
                  <a:srgbClr val="EA7AB2"/>
                </a:solidFill>
              </a:rPr>
              <a:t> ЕЖЕГОДНЫЕ АКЦИИ «ВСЕРОССИЙСКИЙ ДЕНЬ ПОСАДКИ ЛЕСА», «ЖИВИ, ЛЕС!»</a:t>
            </a:r>
          </a:p>
          <a:p>
            <a:pPr marL="0" indent="0" algn="just">
              <a:buFont typeface="Franklin Gothic Medium Cond" pitchFamily="34" charset="0"/>
              <a:buChar char="―"/>
            </a:pPr>
            <a:r>
              <a:rPr lang="ru-RU" sz="2900" dirty="0" smtClean="0">
                <a:solidFill>
                  <a:srgbClr val="EA7AB2"/>
                </a:solidFill>
              </a:rPr>
              <a:t> ПРИРОДООХРАННАЯ АКЦИЯ «ДНИ ЗАЩИТЫ ОТ ЭКОЛОГИЧЕСКОЙ ОПАСНОСТИ –2018»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400" dirty="0" smtClean="0">
                <a:solidFill>
                  <a:srgbClr val="22A6A3"/>
                </a:solidFill>
              </a:rPr>
              <a:t>ВСЕРОССИЙСКАЯ АКЦИЯ ПО ОЧИСТКЕ БЕРЕГОВ ВОДОЕМОВ «ВОДА РОССИИ» В 2018 ГОДУ СОБРАЛА БОЛЕЕ </a:t>
            </a:r>
            <a:r>
              <a:rPr lang="ru-RU" sz="4000" dirty="0" smtClean="0">
                <a:solidFill>
                  <a:srgbClr val="BB3B96"/>
                </a:solidFill>
              </a:rPr>
              <a:t>10 ТЫСЯЧ УЧАСТНИКОВ</a:t>
            </a:r>
            <a:endParaRPr lang="ru-RU" sz="4000" dirty="0">
              <a:solidFill>
                <a:srgbClr val="BB3B96"/>
              </a:solidFill>
            </a:endParaRPr>
          </a:p>
        </p:txBody>
      </p:sp>
      <p:pic>
        <p:nvPicPr>
          <p:cNvPr id="3076" name="Picture 4" descr="https://lh3.googleusercontent.com/ERJ41mF_gTW8T4KaAVZLmAtAZnpCeiG7bP2DhdoA9k8u_nWiBHe1g889KkEujpZzgbMZ7c_-H3ovG3z1COVrUjZF_ZbhJBTzJmUu2otDm4jnDGqpq_oC-K7KnQjda5oiCcuA65ROhcfcZ8gNrrvSM1DxkNIh5WJ3hVo6THF78Lbs53QFMAPdjheJBDUpzoDSni8ssfuxatj12oTbHylHeBXZkLK0ppk6ZdUxecYhT8Ux82e2BgiILMg40R0HZiZnhiFNoFSAOTfIEvFJnCfLA38G7r8nGPkbGsk2PM_u8k5pMLIUReglvRBHPgRm_TJGELI8Xo1MByRXzluheemCQw17ucPS42Sa1c5rCSkdYkneEdWiKqUQGpkhk7GM0fHidw80uhppnKLYoIABoOK9zGPxUpy4vEyFmJFrJg-Ec4fzx0LfVuz2qiUBvDZixS5q8KEi-41P1nGL7MIPsn5NdFFOntAVaTNfoW-Dcga3L6Vbx0EvpBWq-ACl48hxAWTsql4OUqGgclUiW9mm4kkyVfLZXqHVpiAgHoziB55Z66rEAu2SXIAN58-3cxVqooWUfZfkb05neFDZOUVdGD2FqREiqTNT5MdnDuZZ3Xg3BmSrfP6eIHnZs5GoA-vS5TT18h1f-csOzMCnMKkU7NfCkYhav4iDOIEZ-mFm0x8yGTAEymOaLQxe7Uz_ggLRtqwgYTfd3s_75Yzf8O7ynsAvxZQB=w1468-h976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6338"/>
          <a:stretch/>
        </p:blipFill>
        <p:spPr bwMode="auto">
          <a:xfrm>
            <a:off x="6629399" y="3154551"/>
            <a:ext cx="2514601" cy="19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Xm4o7GwsOTSkSRsBPss9ahPa5uUb2Yd-vqarc18emUKGl1fTnzKPhW_q0ADNe_UQrlvWH4wfyRnCKljyGMmFVnhOenVrJwEzN07t94-jfSLac1VxyRySpiJNwxhSUGTu3hY3faKmcdYDWPlaCnsH7Fe92gsD28Cmk4uBNWxko2rbkbaY6X3cYAZv7W3fg6tMX03xd3k1oFOilBBzvcms1P9BIOna8AfaPALxLOGQAO_pkQQE73HOdDQ4zSdEUhjsjNrb1epkG4Xy0zhK8h0EEoVpy2DusB5ivjJMu-uPsV8rD16YByJ7wtJpSvKffn1W7ihNzEuyTyADQ_VtRwHCE2_4K0iOsTWQuMLaYE48rs3oCkWm8ivh4wv0REr-y4pb8zKhTiTLYsi_IQxINZ8LOJILb_xDbwSmTkKK6ESQBb4GnhqvLA_QanTxQt9bV8Y3-VrZjxSHNCCML-UWwf9Ljv7qGFw2A7hI94PEGJfFdHV18BRU_b3mJtHuhTiQuBYDGi-ZMzzuZlfImtaAzJKNkM7Y-k0HCueGHPjVW0bQ1zfIJxqu8Smwzeq6n5Glt8Re99OxHmzo1-foEuJih0VByepeyy2IDBgkbMwFvq6E2edkabEwnNC4h8EUhd5mCcIBFC-E8o25CUuiZcFPrmAeaAgr--p2wjOVD3czyenajyFWruQuviJLDjB-XtJYI1HLGa0xn24tan2DcVxr1lSpTnQ0=w1463-h976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r="3777"/>
          <a:stretch/>
        </p:blipFill>
        <p:spPr bwMode="auto">
          <a:xfrm>
            <a:off x="4427984" y="3154552"/>
            <a:ext cx="2665237" cy="19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88" y="3154552"/>
            <a:ext cx="2664512" cy="19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lh3.googleusercontent.com/-IMpNjb9_t3CGzP9wnVSfj5fkBdtsf7LOmWkfxT9oqq0HY1v-qDejbJYTizJz7U68uIihxJq_4NfIKxogNnOuTK0V1g1IjhW0DL7UEDP30MDjY3J-M3XlwqUjIKRbcvp7eFekW1vMudx-nEQIMGleWS7kRkLBpvG146Gzstg0JlJZxlhijF-CZKmtQVv4UksMJDOd1G6s6m9ifjO1XcdyJjF6Ui1En0Tuu8zEpbeyowVt3GYNuay_ZQXEHeHFmv2t4texVZmSEiysagcT_H2lFCXf4oix9xFgRwgad-wWlIrChsAoLS7Mr-kcozwGoxqHFABI87F_jqOwMYUHqe8fP8HcoqafVCjq52uvZD4WO5eq4h4ZRQ_m0TQJu02BOSpqtv11PzuzEAhuWZih1hvm7uGE-LJzYwsQbTIECZ0RmUbpGQkv9UEkh_DHE0b0V66XKL-OzOg_ae8Y7KL62E49dZwTdQkaPzcQHHC9j1ogEAJ1hXkDbtGyTXG845vVMZ4pFRZIKUYmPE3tDwqDdZm2y7hoRGiU9caAtqzAI9Fitp1ULhGeaO4zTE0TuVpmAPqKgT3liRGbNNl4axzpF7zusGOq9BLHvyV576CabZfEJXP1Zk1KDCMeb1DIbIF--XQgKepgYxgPXT83IS8NK0jxsRYAtEmk4tO3dTl-VTRDVQe-DI5TyfZj84ocIBhC3vL5LqSt5ls2qjBuf5nNwLg-P2l=w1400-h933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2684" r="20581" b="15159"/>
          <a:stretch/>
        </p:blipFill>
        <p:spPr bwMode="auto">
          <a:xfrm>
            <a:off x="0" y="3154551"/>
            <a:ext cx="2362200" cy="19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292080" y="483518"/>
            <a:ext cx="0" cy="4176464"/>
          </a:xfrm>
          <a:prstGeom prst="line">
            <a:avLst/>
          </a:prstGeom>
          <a:ln>
            <a:solidFill>
              <a:srgbClr val="FF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76456" y="483518"/>
            <a:ext cx="0" cy="4176464"/>
          </a:xfrm>
          <a:prstGeom prst="line">
            <a:avLst/>
          </a:prstGeom>
          <a:ln>
            <a:solidFill>
              <a:srgbClr val="FF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004048" y="1131590"/>
            <a:ext cx="3960440" cy="0"/>
          </a:xfrm>
          <a:prstGeom prst="line">
            <a:avLst/>
          </a:prstGeom>
          <a:ln>
            <a:solidFill>
              <a:srgbClr val="FF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004048" y="4011910"/>
            <a:ext cx="3960440" cy="0"/>
          </a:xfrm>
          <a:prstGeom prst="line">
            <a:avLst/>
          </a:prstGeom>
          <a:ln>
            <a:solidFill>
              <a:srgbClr val="FF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8317" y="1491630"/>
            <a:ext cx="4395683" cy="25202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 2018 ГОДУ ПРОШЛО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ОКОЛО 1,5 ТЫС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ПУБЛИКАЦИЙ В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СМИ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, КАСАЮЩИХСЯ ДЕЯТЕЛЬНОСТИ МИНИСТЕРСТВА ПРИРОДНЫХ РЕСУРСОВ И ЭКОЛОГИИ,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ИЗ НИХ – </a:t>
            </a:r>
            <a:r>
              <a:rPr lang="ru-RU" sz="2400" b="1" dirty="0" smtClean="0">
                <a:solidFill>
                  <a:srgbClr val="FF0000"/>
                </a:solidFill>
              </a:rPr>
              <a:t>11% В ФЕДЕРАЛЬНЫХ СМИ</a:t>
            </a:r>
          </a:p>
          <a:p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10295"/>
              </p:ext>
            </p:extLst>
          </p:nvPr>
        </p:nvGraphicFramePr>
        <p:xfrm>
          <a:off x="107504" y="1131591"/>
          <a:ext cx="4657290" cy="288031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7328"/>
                <a:gridCol w="1706888"/>
                <a:gridCol w="720080"/>
                <a:gridCol w="864096"/>
                <a:gridCol w="498825"/>
                <a:gridCol w="630073"/>
              </a:tblGrid>
              <a:tr h="702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Уровни/Категории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Газеты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Интернет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ТВ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663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Региональный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190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1034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74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1298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Федеральный</a:t>
                      </a:r>
                      <a:endParaRPr lang="ru-RU" sz="10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145</a:t>
                      </a:r>
                      <a:endParaRPr lang="ru-RU" sz="10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146</a:t>
                      </a:r>
                      <a:endParaRPr lang="ru-RU" sz="10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191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1179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74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1444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1968" y="16798"/>
            <a:ext cx="647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BE6A6A"/>
                </a:solidFill>
              </a:rPr>
              <a:t>ИНФОРМАЦИЯ О КОЛИЧЕСТВЕ НОВОСТНЫХ </a:t>
            </a:r>
            <a:br>
              <a:rPr lang="ru-RU" sz="2000" dirty="0" smtClean="0">
                <a:solidFill>
                  <a:srgbClr val="BE6A6A"/>
                </a:solidFill>
              </a:rPr>
            </a:br>
            <a:r>
              <a:rPr lang="ru-RU" sz="2000" dirty="0" smtClean="0">
                <a:solidFill>
                  <a:srgbClr val="BE6A6A"/>
                </a:solidFill>
              </a:rPr>
              <a:t>СООБЩЕНИЙ ЗА 2018 ГОД </a:t>
            </a:r>
            <a:br>
              <a:rPr lang="ru-RU" sz="2000" dirty="0" smtClean="0">
                <a:solidFill>
                  <a:srgbClr val="BE6A6A"/>
                </a:solidFill>
              </a:rPr>
            </a:br>
            <a:r>
              <a:rPr lang="ru-RU" sz="2000" dirty="0" smtClean="0">
                <a:solidFill>
                  <a:srgbClr val="BE6A6A"/>
                </a:solidFill>
              </a:rPr>
              <a:t>В СРЕДСТВАХ МАССОВОЙ ИНФОРМАЦИИ </a:t>
            </a:r>
            <a:endParaRPr lang="ru-RU" sz="2000" dirty="0">
              <a:solidFill>
                <a:srgbClr val="BE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683099"/>
              </p:ext>
            </p:extLst>
          </p:nvPr>
        </p:nvGraphicFramePr>
        <p:xfrm>
          <a:off x="3220120" y="1324173"/>
          <a:ext cx="5940152" cy="38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24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C00000"/>
                </a:solidFill>
                <a:latin typeface="+mj-lt"/>
              </a:rPr>
              <a:t>ГОСПРОГРАММА КАЛУЖСКОЙ ОБЛАСТИ</a:t>
            </a:r>
            <a:br>
              <a:rPr lang="ru-RU" sz="1900" dirty="0">
                <a:solidFill>
                  <a:srgbClr val="C00000"/>
                </a:solidFill>
                <a:latin typeface="+mj-lt"/>
              </a:rPr>
            </a:br>
            <a:r>
              <a:rPr lang="ru-RU" sz="1900" dirty="0">
                <a:solidFill>
                  <a:srgbClr val="C00000"/>
                </a:solidFill>
                <a:latin typeface="+mj-lt"/>
              </a:rPr>
              <a:t>«ВОСПРОИЗВОДСТВО И ИСПОЛЬЗОВАНИЕ ПРИРОДНЫХ РЕСУРСОВ В КАЛУЖСКОЙ ОБЛАСТИ»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006089"/>
            <a:ext cx="2718804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ОБЪЕМ ФИНАНСИРОВАНИЯ 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00" y="1026131"/>
            <a:ext cx="3481388" cy="2546851"/>
          </a:xfrm>
          <a:prstGeom prst="rect">
            <a:avLst/>
          </a:prstGeom>
          <a:noFill/>
          <a:ln>
            <a:solidFill>
              <a:srgbClr val="6E663E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A36C5D"/>
                </a:solidFill>
              </a:rPr>
              <a:t>ПОДПРОГРАММЫ: </a:t>
            </a:r>
          </a:p>
          <a:p>
            <a:r>
              <a:rPr lang="ru-RU" sz="1050" u="sng" dirty="0" smtClean="0">
                <a:solidFill>
                  <a:srgbClr val="A36C5D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A36C5D"/>
                </a:solidFill>
              </a:rPr>
              <a:t>«ВОСПРОИЗВОДСТВО МИНЕРАЛЬНО-СЫРЬЕВОЙ БАЗЫ, ГЕОЛОГИЧЕСКОЕ ИЗУЧЕНИЕ НЕДР В КАЛУЖСКОЙ ОБЛАСТИ»</a:t>
            </a:r>
          </a:p>
          <a:p>
            <a:pPr algn="just"/>
            <a:r>
              <a:rPr lang="ru-RU" sz="1050" dirty="0" smtClean="0">
                <a:solidFill>
                  <a:srgbClr val="A36C5D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A36C5D"/>
                </a:solidFill>
              </a:rPr>
              <a:t>«РАЗВИТИЕ ВОДОХОЗЯЙСТВЕННОГО КОМПЛЕКСА КАЛУЖСКОЙ ОБЛАСТИ»</a:t>
            </a:r>
          </a:p>
          <a:p>
            <a:pPr algn="just"/>
            <a:r>
              <a:rPr lang="ru-RU" sz="1050" dirty="0" smtClean="0">
                <a:solidFill>
                  <a:srgbClr val="A36C5D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A36C5D"/>
                </a:solidFill>
              </a:rPr>
              <a:t>«ИСПОЛЬЗОВАНИЕ ВОДНЫХ РЕСУРСОВ В КАЛУЖСКОЙ ОБЛАСТИ»</a:t>
            </a:r>
            <a:endParaRPr lang="ru-RU" sz="1600" dirty="0">
              <a:solidFill>
                <a:srgbClr val="A36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36729471"/>
              </p:ext>
            </p:extLst>
          </p:nvPr>
        </p:nvGraphicFramePr>
        <p:xfrm>
          <a:off x="19970" y="6598"/>
          <a:ext cx="9144000" cy="19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87202" y="73090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596868" y="1851670"/>
            <a:ext cx="4614999" cy="3292514"/>
            <a:chOff x="4596868" y="1851670"/>
            <a:chExt cx="4614999" cy="3292514"/>
          </a:xfrm>
        </p:grpSpPr>
        <p:graphicFrame>
          <p:nvGraphicFramePr>
            <p:cNvPr id="22" name="Диаграмма 21"/>
            <p:cNvGraphicFramePr/>
            <p:nvPr>
              <p:extLst>
                <p:ext uri="{D42A27DB-BD31-4B8C-83A1-F6EECF244321}">
                  <p14:modId xmlns:p14="http://schemas.microsoft.com/office/powerpoint/2010/main" val="272015847"/>
                </p:ext>
              </p:extLst>
            </p:nvPr>
          </p:nvGraphicFramePr>
          <p:xfrm>
            <a:off x="4596868" y="1851670"/>
            <a:ext cx="3387195" cy="32925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6756259" y="3939902"/>
              <a:ext cx="2455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2">
                      <a:lumMod val="75000"/>
                    </a:schemeClr>
                  </a:solidFill>
                </a:rPr>
                <a:t>ДОХОДНАЯ ЧАСТЬ </a:t>
              </a:r>
            </a:p>
            <a:p>
              <a:pPr algn="r"/>
              <a:r>
                <a:rPr lang="ru-RU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ОБЛАСТНОГО БЮДЖЕТА </a:t>
              </a:r>
            </a:p>
            <a:p>
              <a:pPr algn="r"/>
              <a:r>
                <a:rPr lang="ru-RU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ЗА ПОЛЬЗОВАНИЕ НЕДРАМИ </a:t>
              </a:r>
              <a:endPara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5" name="Скругленная соединительная линия 24"/>
            <p:cNvCxnSpPr/>
            <p:nvPr/>
          </p:nvCxnSpPr>
          <p:spPr>
            <a:xfrm rot="10800000">
              <a:off x="7020272" y="2211712"/>
              <a:ext cx="1728192" cy="1728191"/>
            </a:xfrm>
            <a:prstGeom prst="curvedConnector3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191410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" y="2236881"/>
            <a:ext cx="457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СУММА НАЛОГОВ  НА ДОБЫЧУ ПОЛЕЗНЫХ 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ИСКОПАЕМЫХ,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ПОСТУПИВШАЯ В БЮДЖЕТ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КАЛУЖСКОЙ ОБЛАСТИ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 ПРЕДПРИЯТИЙ-НЕДРОПОЛЬЗОВАТЕЛЕЙ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129,9 МЛН.РУБ</a:t>
            </a:r>
          </a:p>
          <a:p>
            <a:pPr algn="ctr"/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ОБЪЕМ ПОСТУПЛЕНИЙ АДМИНИСТРИРУЕМЫХ 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МИНИСТЕРСТВОМ ДОХОДОВ СОСТАВИЛ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БОЛЕЕ 3 МЛН.РУБ</a:t>
            </a:r>
          </a:p>
        </p:txBody>
      </p:sp>
    </p:spTree>
    <p:extLst>
      <p:ext uri="{BB962C8B-B14F-4D97-AF65-F5344CB8AC3E}">
        <p14:creationId xmlns:p14="http://schemas.microsoft.com/office/powerpoint/2010/main" val="33453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03370" y="198517"/>
            <a:ext cx="8535620" cy="4579387"/>
            <a:chOff x="318112" y="1782507"/>
            <a:chExt cx="8535620" cy="4579387"/>
          </a:xfrm>
        </p:grpSpPr>
        <p:sp>
          <p:nvSpPr>
            <p:cNvPr id="3" name="TextBox 2"/>
            <p:cNvSpPr txBox="1"/>
            <p:nvPr/>
          </p:nvSpPr>
          <p:spPr>
            <a:xfrm>
              <a:off x="318112" y="5419382"/>
              <a:ext cx="6624736" cy="830997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АКТУАЛИЗИРОВАН </a:t>
              </a: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ГЕОЛОГИЧЕСКИЙ АТЛАС</a:t>
              </a:r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 КАЛУЖСКОЙ ОБЛАСТИ ИЗДАНИЕ ЗАПЛАНИРОВАНО НА 2019 ГОД</a:t>
              </a:r>
              <a:endParaRPr lang="ru-RU" sz="2000" dirty="0">
                <a:solidFill>
                  <a:srgbClr val="660033"/>
                </a:solidFill>
                <a:latin typeface="+mj-lt"/>
              </a:endParaRPr>
            </a:p>
          </p:txBody>
        </p:sp>
        <p:pic>
          <p:nvPicPr>
            <p:cNvPr id="7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941" y="5307868"/>
              <a:ext cx="1054025" cy="1054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3856" y="1782507"/>
              <a:ext cx="6753142" cy="1938992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ПРОВЕДЕН ЛИКВИДАЦИОННЫЙ ТАМПОНАЖ </a:t>
              </a:r>
            </a:p>
            <a:p>
              <a:r>
                <a:rPr lang="ru-RU" sz="32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20</a:t>
              </a:r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БЕСХОЗНЫХ СКВАЖИН</a:t>
              </a:r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/>
              </a:r>
              <a:br>
                <a:rPr lang="ru-RU" sz="2000" dirty="0" smtClean="0">
                  <a:solidFill>
                    <a:srgbClr val="660033"/>
                  </a:solidFill>
                  <a:latin typeface="+mj-lt"/>
                </a:rPr>
              </a:br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И ПОЛЕВОЕ ОБСЛЕДОВАНИЕ </a:t>
              </a: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6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РАЙОНОВ </a:t>
              </a:r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ОБЛАСТИ</a:t>
              </a:r>
            </a:p>
            <a:p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(БАРЯТИНСКИЙ, ЖИЗДРИНСКИЙ, КОЗЕЛЬСКИЙ, МОСАЛЬСКИЙ, УЛЬЯНОВСКИЙ, ХВАСТОВИЧСКИЙ РАЙОНЫ)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4430" y="4152954"/>
              <a:ext cx="6879302" cy="830997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АКТУАЛИЗАЦИЯ КАДАСТРА МЕСТОРОЖДЕНИЙ: </a:t>
              </a:r>
              <a:br>
                <a:rPr lang="ru-RU" sz="2000" dirty="0" smtClean="0">
                  <a:solidFill>
                    <a:srgbClr val="660033"/>
                  </a:solidFill>
                  <a:latin typeface="+mj-lt"/>
                </a:rPr>
              </a:br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УЧТЕНО </a:t>
              </a: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534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МЕСТОРОЖДЕНИЯ</a:t>
              </a: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sz="2000" dirty="0" smtClean="0">
                  <a:solidFill>
                    <a:srgbClr val="660033"/>
                  </a:solidFill>
                  <a:latin typeface="+mj-lt"/>
                </a:rPr>
                <a:t>ПОЛЕЗНЫХ ИСКОПАЕМЫХ</a:t>
              </a:r>
            </a:p>
          </p:txBody>
        </p:sp>
        <p:pic>
          <p:nvPicPr>
            <p:cNvPr id="1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813" y="1995500"/>
              <a:ext cx="1054025" cy="1054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61" y="4041439"/>
              <a:ext cx="1054025" cy="1054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90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пички\Озеро Ломпад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7" t="19162" r="4333" b="5838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57800" y="2571750"/>
            <a:ext cx="3600399" cy="1050002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err="1" smtClean="0"/>
              <a:t>Людиновское</a:t>
            </a:r>
            <a:r>
              <a:rPr lang="ru-RU" sz="2000" dirty="0" smtClean="0"/>
              <a:t> водохранилище является особо охраняемой природной территорией </a:t>
            </a:r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41776" y="4011910"/>
            <a:ext cx="4032448" cy="720080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СРОК РЕАЛИЗАЦИИ – 2019-2020гг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СТОИМОСТЬ РАБОТ –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&gt;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195 МЛН. РУБ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3072"/>
            <a:ext cx="4320480" cy="25545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 ФЕДЕРАЛЬНОМУ ПРОЕКТУ </a:t>
            </a:r>
          </a:p>
          <a:p>
            <a:pPr algn="ctr"/>
            <a:r>
              <a:rPr lang="ru-RU" sz="2000" dirty="0">
                <a:solidFill>
                  <a:srgbClr val="3EACB8"/>
                </a:solidFill>
              </a:rPr>
              <a:t>«СОХРАНЕНИЕ УНИКАЛЬНЫХ ВОДНЫХ ОБЪЕКТОВ»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МЕСТО СРЕДИ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РЕГИОНОВ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РОССИИ ПО ОБЪЕМАМ ФИНАНСИРОВАНИЯ МЕРОПРИЯТИЙ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ПРОЕКТА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27841390"/>
              </p:ext>
            </p:extLst>
          </p:nvPr>
        </p:nvGraphicFramePr>
        <p:xfrm>
          <a:off x="0" y="2715766"/>
          <a:ext cx="4572000" cy="242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4572000" y="0"/>
            <a:ext cx="4571999" cy="1330344"/>
          </a:xfrm>
          <a:prstGeom prst="rect">
            <a:avLst/>
          </a:prstGeom>
          <a:solidFill>
            <a:schemeClr val="bg1">
              <a:alpha val="88000"/>
            </a:schemeClr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300" b="1" u="sng" dirty="0" smtClean="0">
                <a:solidFill>
                  <a:schemeClr val="accent5">
                    <a:lumMod val="50000"/>
                  </a:schemeClr>
                </a:solidFill>
              </a:rPr>
              <a:t>НАЦИОНАЛЬНЫЙ ПРОЕКТ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300" b="1" u="sng" dirty="0" smtClean="0">
                <a:solidFill>
                  <a:schemeClr val="accent5">
                    <a:lumMod val="50000"/>
                  </a:schemeClr>
                </a:solidFill>
              </a:rPr>
              <a:t>«ЭКОЛОГИЯ»</a:t>
            </a:r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8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Спички\яченское водохранилищ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15836" r="12026" b="21546"/>
          <a:stretch/>
        </p:blipFill>
        <p:spPr bwMode="auto">
          <a:xfrm>
            <a:off x="4572000" y="2643759"/>
            <a:ext cx="4573906" cy="24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572000" y="0"/>
            <a:ext cx="0" cy="52875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Ð°ÑÑÐ¸Ð½ÐºÐ¸ Ð¿Ð¾ Ð·Ð°Ð¿ÑÐ¾ÑÑ ÑÐµÐºÐ° Ð¶Ð¸Ð·Ð´ÑÐ° ÐºÐ°Ð»ÑÐ¶ÑÐºÐ°Ñ Ð¾Ð±Ð»Ð°ÑÑÑ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r="2809" b="7012"/>
          <a:stretch/>
        </p:blipFill>
        <p:spPr bwMode="auto">
          <a:xfrm>
            <a:off x="1" y="2643759"/>
            <a:ext cx="4571999" cy="25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736" y="195486"/>
            <a:ext cx="4176464" cy="2246769"/>
          </a:xfrm>
          <a:prstGeom prst="rect">
            <a:avLst/>
          </a:prstGeom>
          <a:noFill/>
          <a:ln w="19050">
            <a:solidFill>
              <a:srgbClr val="6E66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B68C80"/>
                </a:solidFill>
              </a:rPr>
              <a:t>ЗА СЧЕТ СУБВЕНЦИЙ ИЗ ФЕДЕРАЛЬНОГО БЮДЖЕТА В 2019 ГОДУ ПРОДОЛЖАЮТСЯ РАБОТЫ ПО РАСЧИСТКЕ РУСЛА РЕКИ ЖИЗДРА</a:t>
            </a:r>
            <a:endParaRPr lang="en-US" sz="2000" dirty="0" smtClean="0">
              <a:solidFill>
                <a:srgbClr val="B68C80"/>
              </a:solidFill>
            </a:endParaRPr>
          </a:p>
          <a:p>
            <a:pPr algn="ctr"/>
            <a:endParaRPr lang="en-US" sz="2000" dirty="0">
              <a:solidFill>
                <a:srgbClr val="B68C80"/>
              </a:solidFill>
            </a:endParaRPr>
          </a:p>
          <a:p>
            <a:pPr algn="ctr"/>
            <a:r>
              <a:rPr lang="ru-RU" sz="2000" dirty="0" smtClean="0">
                <a:solidFill>
                  <a:srgbClr val="B68C80"/>
                </a:solidFill>
              </a:rPr>
              <a:t> СТОИМОСТЬ РАБОТ НА 2019-2020 ГОДЫ - 9 МЛН. РУБЛЕЙ</a:t>
            </a:r>
            <a:endParaRPr lang="ru-RU" sz="2000" dirty="0">
              <a:solidFill>
                <a:srgbClr val="B68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0721" y="195486"/>
            <a:ext cx="4176464" cy="2200602"/>
          </a:xfrm>
          <a:prstGeom prst="rect">
            <a:avLst/>
          </a:prstGeom>
          <a:noFill/>
          <a:ln w="19050">
            <a:solidFill>
              <a:srgbClr val="B68C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E663E"/>
                </a:solidFill>
              </a:rPr>
              <a:t>РАБОТА ПО ВКЛЮЧЕНИЮ В ФЕДЕРАЛЬНЫЙ ПРОЕКТ МЕРОПРИЯТИЯ ПО РАСЧИСТКЕ ЯЧЕНСКОГО ВОДОХРАНИЛИЩА</a:t>
            </a:r>
          </a:p>
          <a:p>
            <a:pPr algn="ctr"/>
            <a:r>
              <a:rPr lang="ru-RU" sz="1200" dirty="0" smtClean="0">
                <a:solidFill>
                  <a:srgbClr val="6E663E"/>
                </a:solidFill>
              </a:rPr>
              <a:t> </a:t>
            </a:r>
            <a:r>
              <a:rPr lang="ru-RU" sz="300" dirty="0" smtClean="0">
                <a:solidFill>
                  <a:srgbClr val="6E663E"/>
                </a:solidFill>
              </a:rPr>
              <a:t>  </a:t>
            </a:r>
            <a:endParaRPr lang="ru-RU" sz="300" dirty="0">
              <a:solidFill>
                <a:srgbClr val="6E663E"/>
              </a:solidFill>
            </a:endParaRPr>
          </a:p>
          <a:p>
            <a:pPr algn="ctr"/>
            <a:r>
              <a:rPr lang="ru-RU" sz="1500" dirty="0" smtClean="0">
                <a:solidFill>
                  <a:srgbClr val="6E663E"/>
                </a:solidFill>
              </a:rPr>
              <a:t> ДЛЯ РАЗРАБОТКИ ПРОЕКТНОЙ ДОКУМЕНТАЦИИ МИНИСТЕРСТВУ ВЫДЕЛЕНЫ ИЗ ОБЛАСТНОГО БЮДЖЕТА 10 МЛН. РУБЛЕЙ</a:t>
            </a:r>
            <a:endParaRPr lang="ru-RU" sz="1500" dirty="0">
              <a:solidFill>
                <a:srgbClr val="6E66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11285668"/>
              </p:ext>
            </p:extLst>
          </p:nvPr>
        </p:nvGraphicFramePr>
        <p:xfrm>
          <a:off x="35142" y="0"/>
          <a:ext cx="8784468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80920" y="1080120"/>
            <a:ext cx="863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ТЫС.РУБ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496" y="1995686"/>
            <a:ext cx="91085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1995686"/>
            <a:ext cx="0" cy="31478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88075630"/>
              </p:ext>
            </p:extLst>
          </p:nvPr>
        </p:nvGraphicFramePr>
        <p:xfrm>
          <a:off x="2771800" y="1779662"/>
          <a:ext cx="2416437" cy="336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81" y="2128250"/>
            <a:ext cx="381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9900"/>
                </a:solidFill>
              </a:rPr>
              <a:t>КОЛИЧЕСТВО ОТРЕМОНТИРОВАННЫХ ГТС</a:t>
            </a:r>
            <a:endParaRPr lang="ru-RU" u="sng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565081"/>
            <a:ext cx="2915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Р</a:t>
            </a:r>
            <a:r>
              <a:rPr lang="ru-RU" sz="1600" dirty="0" smtClean="0"/>
              <a:t>еконструкция </a:t>
            </a:r>
            <a:r>
              <a:rPr lang="ru-RU" sz="1600" dirty="0"/>
              <a:t>ГТС в г. </a:t>
            </a:r>
            <a:r>
              <a:rPr lang="ru-RU" sz="1600" dirty="0" err="1" smtClean="0"/>
              <a:t>Белоусово</a:t>
            </a:r>
            <a:r>
              <a:rPr lang="ru-RU" sz="1600" dirty="0" smtClean="0"/>
              <a:t> – </a:t>
            </a:r>
            <a:br>
              <a:rPr lang="ru-RU" sz="1600" dirty="0" smtClean="0"/>
            </a:br>
            <a:r>
              <a:rPr lang="ru-RU" sz="1600" dirty="0" smtClean="0"/>
              <a:t>10 </a:t>
            </a:r>
            <a:r>
              <a:rPr lang="ru-RU" sz="1600" dirty="0"/>
              <a:t>000 тыс. </a:t>
            </a:r>
            <a:r>
              <a:rPr lang="ru-RU" sz="1600" dirty="0" err="1" smtClean="0"/>
              <a:t>руб</a:t>
            </a:r>
            <a:r>
              <a:rPr lang="ru-RU" sz="1600" dirty="0" smtClean="0"/>
              <a:t> (обл</a:t>
            </a:r>
            <a:r>
              <a:rPr lang="ru-RU" sz="1600" dirty="0"/>
              <a:t>. бюджет).</a:t>
            </a:r>
          </a:p>
          <a:p>
            <a:pPr algn="just"/>
            <a:r>
              <a:rPr lang="ru-RU" sz="1600" dirty="0"/>
              <a:t>В 2018 г. Калужской области предоставлены субсидии на капитальный ремонт ГТС нижнего пруда №1 на р. </a:t>
            </a:r>
            <a:r>
              <a:rPr lang="ru-RU" sz="1600" dirty="0" err="1"/>
              <a:t>Ксеме</a:t>
            </a:r>
            <a:r>
              <a:rPr lang="ru-RU" sz="1600" dirty="0"/>
              <a:t> у д. </a:t>
            </a:r>
            <a:r>
              <a:rPr lang="ru-RU" sz="1600" dirty="0" err="1"/>
              <a:t>Дылдино</a:t>
            </a:r>
            <a:r>
              <a:rPr lang="ru-RU" sz="1600" dirty="0"/>
              <a:t> Боровского района в сумме 4 579 тыс. </a:t>
            </a:r>
            <a:r>
              <a:rPr lang="ru-RU" sz="1600" dirty="0" smtClean="0"/>
              <a:t>рублей. </a:t>
            </a:r>
          </a:p>
          <a:p>
            <a:pPr algn="just"/>
            <a:r>
              <a:rPr lang="ru-RU" sz="1600" dirty="0" smtClean="0"/>
              <a:t>Финансирование </a:t>
            </a:r>
            <a:r>
              <a:rPr lang="ru-RU" sz="1600" dirty="0"/>
              <a:t>за счет средств </a:t>
            </a:r>
            <a:r>
              <a:rPr lang="ru-RU" sz="1600" dirty="0" err="1" smtClean="0"/>
              <a:t>обл.бюджета</a:t>
            </a:r>
            <a:r>
              <a:rPr lang="ru-RU" sz="1600" dirty="0" smtClean="0"/>
              <a:t> –  </a:t>
            </a:r>
            <a:r>
              <a:rPr lang="ru-RU" sz="1600" dirty="0"/>
              <a:t>2 057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graphicFrame>
        <p:nvGraphicFramePr>
          <p:cNvPr id="16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7754560"/>
              </p:ext>
            </p:extLst>
          </p:nvPr>
        </p:nvGraphicFramePr>
        <p:xfrm>
          <a:off x="5436096" y="2312916"/>
          <a:ext cx="2160240" cy="284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79695" y="2023327"/>
            <a:ext cx="23214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ПОСТУПЛЕНИЯ В ФЕД.БЮДЖЕТ </a:t>
            </a:r>
          </a:p>
          <a:p>
            <a:pPr algn="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ЗА ПОЛЬЗОВАНИЕ </a:t>
            </a:r>
          </a:p>
          <a:p>
            <a:pPr algn="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ВОДНЫМИ ОБЪЕКТАМИ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rot="10800000" flipV="1">
            <a:off x="7452320" y="2761990"/>
            <a:ext cx="1584176" cy="1249919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36096" y="260962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млн.руб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 b="14155"/>
          <a:stretch/>
        </p:blipFill>
        <p:spPr bwMode="auto">
          <a:xfrm>
            <a:off x="-744" y="2671879"/>
            <a:ext cx="4572744" cy="247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5791" r="-1628" b="3627"/>
          <a:stretch/>
        </p:blipFill>
        <p:spPr bwMode="auto">
          <a:xfrm>
            <a:off x="4572000" y="2672281"/>
            <a:ext cx="4668285" cy="247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44" y="339502"/>
            <a:ext cx="914474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</a:rPr>
              <a:t>В ИЮНЕ 2018 ГОДА БЫЛО ОБНАРУЖЕНО И В КРАТЧАЙШИЕ СРОКИ ПРЕСЕЧЕНО ЗАГРЯЗНЕНИЕ</a:t>
            </a:r>
          </a:p>
          <a:p>
            <a:pPr algn="ctr"/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</a:rPr>
              <a:t> Р. СУХОДРЕВ В РЕЗУЛЬТАТЕ СБРОСА ОТХОДОВ СВИНОВОДЧЕСКОГО КОМПЛЕКСА</a:t>
            </a:r>
          </a:p>
          <a:p>
            <a:pPr algn="ctr"/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</a:rPr>
              <a:t> «ЧАРОЕН ПОКПАНД ФУДС» НА ЗЕМЕЛЬНЫЙ УЧАСТОК С ПОСЛЕДУЮЩИМ ПОПАДАНИЕМ В ВОДНЫЙ ОБЪЕКТ</a:t>
            </a:r>
          </a:p>
          <a:p>
            <a:pPr algn="ctr"/>
            <a:endParaRPr lang="ru-RU" sz="1900" dirty="0"/>
          </a:p>
          <a:p>
            <a:pPr algn="ctr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ПО СОСТОЯНИЮ НА КОНЕЦ ИЮЛЯ КАЧЕСТВО ВОДЫ В РЕКЕ  ПРИБЛИЗИЛОСЬ К ТРЕБОВАНИЯМ </a:t>
            </a:r>
          </a:p>
          <a:p>
            <a:pPr algn="ctr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ПО СОДЕРЖАНИЮ ВЕЩЕСТВ В ВОДОЕМАХ РЫБОХОЗЯЙСТВЕННОГО ЗНАЧЕНИЯ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2571750"/>
            <a:ext cx="912954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35696" y="555526"/>
            <a:ext cx="729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C0066"/>
                </a:solidFill>
              </a:rPr>
              <a:t>ВЫСОКИЙ УРОВЕНЬ ИСПОЛНЕНИЯ ПРОГРАММ:</a:t>
            </a:r>
          </a:p>
          <a:p>
            <a:pPr algn="just"/>
            <a:r>
              <a:rPr lang="ru-RU" sz="800" b="1" dirty="0">
                <a:solidFill>
                  <a:srgbClr val="CC0066"/>
                </a:solidFill>
              </a:rPr>
              <a:t> </a:t>
            </a:r>
            <a:endParaRPr lang="ru-RU" sz="800" b="1" dirty="0" smtClean="0">
              <a:solidFill>
                <a:srgbClr val="CC0066"/>
              </a:solidFill>
            </a:endParaRPr>
          </a:p>
          <a:p>
            <a:pPr algn="just"/>
            <a:r>
              <a:rPr lang="ru-RU" sz="2400" dirty="0" smtClean="0">
                <a:solidFill>
                  <a:srgbClr val="BF7F7F"/>
                </a:solidFill>
              </a:rPr>
              <a:t>ЦЕЛЕВЫЕ ИНДИКАТОРЫ ВСЕХ ГОСПРОГРАММ ВЫПОЛНЕНЫ </a:t>
            </a:r>
            <a:br>
              <a:rPr lang="ru-RU" sz="2400" dirty="0" smtClean="0">
                <a:solidFill>
                  <a:srgbClr val="BF7F7F"/>
                </a:solidFill>
              </a:rPr>
            </a:br>
            <a:r>
              <a:rPr lang="ru-RU" sz="2400" dirty="0" smtClean="0">
                <a:solidFill>
                  <a:srgbClr val="BF7F7F"/>
                </a:solidFill>
              </a:rPr>
              <a:t>С ОЦЕНКОЙ ЭФФЕКТИВНОСТИ </a:t>
            </a:r>
            <a:r>
              <a:rPr lang="ru-RU" sz="3600" b="1" dirty="0" smtClean="0">
                <a:solidFill>
                  <a:srgbClr val="CC0066"/>
                </a:solidFill>
              </a:rPr>
              <a:t>95-100%</a:t>
            </a:r>
            <a:endParaRPr lang="ru-RU" sz="3600" b="1" dirty="0">
              <a:solidFill>
                <a:srgbClr val="CC0066"/>
              </a:solidFill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5526"/>
            <a:ext cx="1828880" cy="15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760" y="2859782"/>
            <a:ext cx="8892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80043"/>
                </a:solidFill>
              </a:rPr>
              <a:t>ЗА</a:t>
            </a:r>
            <a:r>
              <a:rPr lang="ru-RU" sz="2400" dirty="0" smtClean="0">
                <a:solidFill>
                  <a:srgbClr val="0066CC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2018 ГОД </a:t>
            </a:r>
            <a:r>
              <a:rPr lang="ru-RU" sz="2400" dirty="0" smtClean="0">
                <a:solidFill>
                  <a:srgbClr val="C80043"/>
                </a:solidFill>
              </a:rPr>
              <a:t>В БЮДЖЕТНУЮ СИСТЕМУ РФ </a:t>
            </a:r>
            <a:br>
              <a:rPr lang="ru-RU" sz="2400" dirty="0" smtClean="0">
                <a:solidFill>
                  <a:srgbClr val="C80043"/>
                </a:solidFill>
              </a:rPr>
            </a:br>
            <a:r>
              <a:rPr lang="ru-RU" sz="2400" dirty="0" smtClean="0">
                <a:solidFill>
                  <a:srgbClr val="C80043"/>
                </a:solidFill>
              </a:rPr>
              <a:t>ПОСТУПИЛО </a:t>
            </a:r>
            <a:r>
              <a:rPr lang="ru-RU" sz="3200" b="1" dirty="0" smtClean="0">
                <a:solidFill>
                  <a:srgbClr val="FFC000"/>
                </a:solidFill>
              </a:rPr>
              <a:t>359,6 МЛН.РУБ.: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endParaRPr lang="ru-RU" sz="2400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80043"/>
                </a:solidFill>
              </a:rPr>
              <a:t>ПЛАТЕЖИ ЗА ПОЛЬЗОВАНИЕ </a:t>
            </a:r>
            <a:r>
              <a:rPr lang="ru-RU" sz="2400" b="1" dirty="0" smtClean="0">
                <a:solidFill>
                  <a:srgbClr val="C80043"/>
                </a:solidFill>
              </a:rPr>
              <a:t>ЛЕСАМИ</a:t>
            </a:r>
            <a:r>
              <a:rPr lang="ru-RU" sz="2400" dirty="0" smtClean="0">
                <a:solidFill>
                  <a:srgbClr val="C80043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C80043"/>
                </a:solidFill>
              </a:rPr>
              <a:t>НЕДРАМИ</a:t>
            </a:r>
            <a:r>
              <a:rPr lang="ru-RU" sz="2400" dirty="0" smtClean="0">
                <a:solidFill>
                  <a:srgbClr val="C80043"/>
                </a:solidFill>
              </a:rPr>
              <a:t>, </a:t>
            </a:r>
            <a:r>
              <a:rPr lang="ru-RU" sz="2400" b="1" dirty="0" smtClean="0">
                <a:solidFill>
                  <a:srgbClr val="C80043"/>
                </a:solidFill>
              </a:rPr>
              <a:t>ВОДНЫМИ ОБЪЕКТАМИ</a:t>
            </a:r>
            <a:r>
              <a:rPr lang="ru-RU" sz="2400" dirty="0" smtClean="0">
                <a:solidFill>
                  <a:srgbClr val="C80043"/>
                </a:solidFill>
              </a:rPr>
              <a:t>, </a:t>
            </a:r>
          </a:p>
          <a:p>
            <a:pPr algn="ctr"/>
            <a:r>
              <a:rPr lang="ru-RU" sz="2400" dirty="0" smtClean="0">
                <a:solidFill>
                  <a:srgbClr val="C80043"/>
                </a:solidFill>
              </a:rPr>
              <a:t>А ТАКЖЕ </a:t>
            </a:r>
            <a:r>
              <a:rPr lang="ru-RU" sz="2400" b="1" dirty="0" smtClean="0">
                <a:solidFill>
                  <a:srgbClr val="C80043"/>
                </a:solidFill>
              </a:rPr>
              <a:t>ШТРАФЫ</a:t>
            </a:r>
            <a:r>
              <a:rPr lang="ru-RU" sz="2400" dirty="0" smtClean="0">
                <a:solidFill>
                  <a:srgbClr val="C80043"/>
                </a:solidFill>
              </a:rPr>
              <a:t> И </a:t>
            </a:r>
            <a:r>
              <a:rPr lang="ru-RU" sz="2400" b="1" dirty="0" smtClean="0">
                <a:solidFill>
                  <a:srgbClr val="C80043"/>
                </a:solidFill>
              </a:rPr>
              <a:t>ПЛАТЕЖИ</a:t>
            </a:r>
            <a:r>
              <a:rPr lang="ru-RU" sz="2400" dirty="0" smtClean="0">
                <a:solidFill>
                  <a:srgbClr val="C80043"/>
                </a:solidFill>
              </a:rPr>
              <a:t> В СЧЕТ ВОЗМЕЩЕНИЯ УЩЕРБА  </a:t>
            </a:r>
            <a:endParaRPr lang="ru-RU" sz="2400" dirty="0">
              <a:solidFill>
                <a:srgbClr val="C80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4667" y="594909"/>
            <a:ext cx="3091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0A86A"/>
                </a:solidFill>
                <a:latin typeface="+mj-lt"/>
              </a:rPr>
              <a:t>УКАЗ ПРЕЗИДЕНТА РОССИЙСКОЙ ФЕДЕРАЦИИ ОТ 07.05.2018 Г. № 204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912" y="533865"/>
            <a:ext cx="30189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0A86A"/>
                </a:solidFill>
                <a:latin typeface="+mj-lt"/>
              </a:rPr>
              <a:t>«О НАЦИОНАЛЬНЫХ ЦЕЛЯХ И СТРАТЕГИЧЕСКИХ ЗАДАЧАХ РАЗВИТИЯ РОССИЙСКОЙ ФЕДЕРАЦИИ НА ПЕРИОД ДО 2024 ГОДА»</a:t>
            </a:r>
          </a:p>
          <a:p>
            <a:pPr algn="ctr"/>
            <a:endParaRPr lang="ru-RU" sz="1600" dirty="0">
              <a:solidFill>
                <a:srgbClr val="40A86A"/>
              </a:solidFill>
              <a:latin typeface="+mj-lt"/>
            </a:endParaRPr>
          </a:p>
        </p:txBody>
      </p:sp>
      <p:pic>
        <p:nvPicPr>
          <p:cNvPr id="6" name="Picture 14" descr="ÐÐ°ÑÑÐ¸Ð½ÐºÐ¸ Ð¿Ð¾ Ð·Ð°Ð¿ÑÐ¾ÑÑ Ð¿ÑÑÐ¸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2390" b="-84"/>
          <a:stretch/>
        </p:blipFill>
        <p:spPr bwMode="auto">
          <a:xfrm>
            <a:off x="3277025" y="27454"/>
            <a:ext cx="2589950" cy="24952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499742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BB3B96"/>
                </a:solidFill>
              </a:rPr>
              <a:t>ПРОГРАММА«ВОСПРОИЗВОДСТВО </a:t>
            </a:r>
            <a:br>
              <a:rPr lang="ru-RU" dirty="0" smtClean="0">
                <a:solidFill>
                  <a:srgbClr val="BB3B96"/>
                </a:solidFill>
              </a:rPr>
            </a:br>
            <a:r>
              <a:rPr lang="ru-RU" dirty="0" smtClean="0">
                <a:solidFill>
                  <a:srgbClr val="BB3B96"/>
                </a:solidFill>
              </a:rPr>
              <a:t>И </a:t>
            </a:r>
            <a:r>
              <a:rPr lang="ru-RU" dirty="0">
                <a:solidFill>
                  <a:srgbClr val="BB3B96"/>
                </a:solidFill>
              </a:rPr>
              <a:t>ИСПОЛЬЗОВАНИЕ ПРИРОДНЫХ РЕСУРСОВ </a:t>
            </a:r>
            <a:r>
              <a:rPr lang="ru-RU" dirty="0" smtClean="0">
                <a:solidFill>
                  <a:srgbClr val="BB3B96"/>
                </a:solidFill>
              </a:rPr>
              <a:t/>
            </a:r>
            <a:br>
              <a:rPr lang="ru-RU" dirty="0" smtClean="0">
                <a:solidFill>
                  <a:srgbClr val="BB3B96"/>
                </a:solidFill>
              </a:rPr>
            </a:br>
            <a:r>
              <a:rPr lang="ru-RU" dirty="0" smtClean="0">
                <a:solidFill>
                  <a:srgbClr val="BB3B96"/>
                </a:solidFill>
              </a:rPr>
              <a:t>В </a:t>
            </a:r>
            <a:r>
              <a:rPr lang="ru-RU" dirty="0">
                <a:solidFill>
                  <a:srgbClr val="BB3B96"/>
                </a:solidFill>
              </a:rPr>
              <a:t>КАЛУЖСКОЙ ОБЛАСТИ»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3435846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ПРОГРАММА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РАЗВИТИЕ ЛЕСНОГО ХОЗЯЙСТВА  КАЛУЖСКОЙ ОБЛАСТИ»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220170"/>
            <a:ext cx="3222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ПРОГРАММА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«ОХРАНА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ОКРУЖАЮЩЕЙ СРЕДЫ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КАЛУЖСКОЙ ОБЛАСТИ»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34667" y="3363838"/>
            <a:ext cx="4930703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34667" y="4299942"/>
            <a:ext cx="7173705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ÐÐ°ÑÑÐ¸Ð½ÐºÐ¸ Ð¿Ð¾ Ð·Ð°Ð¿ÑÐ¾ÑÑ Ð³Ð°Ð»Ð¾ÑÐº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15766"/>
            <a:ext cx="525564" cy="5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ÐÐ°ÑÑÐ¸Ð½ÐºÐ¸ Ð¿Ð¾ Ð·Ð°Ð¿ÑÐ¾ÑÑ Ð³Ð°Ð»Ð¾ÑÐº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74" y="3634729"/>
            <a:ext cx="525564" cy="5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Ð°ÑÑÐ¸Ð½ÐºÐ¸ Ð¿Ð¾ Ð·Ð°Ð¿ÑÐ¾ÑÑ Ð³Ð°Ð»Ð¾ÑÐº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28" y="4419053"/>
            <a:ext cx="525564" cy="5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03598"/>
            <a:ext cx="7772400" cy="30243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2A6A3"/>
                </a:solidFill>
              </a:rPr>
              <a:t>КОЛЛЕГИЯ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2200" dirty="0" smtClean="0">
                <a:solidFill>
                  <a:srgbClr val="22A6A3"/>
                </a:solidFill>
              </a:rPr>
              <a:t> 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МИНИСТЕРСТВА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ПРИРОДНЫХ РЕСУРСОВ И ЭКОЛОГИИ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КАЛУЖСКОЙ ОБЛАСТИ</a:t>
            </a:r>
            <a:endParaRPr lang="ru-RU" dirty="0">
              <a:solidFill>
                <a:srgbClr val="22A6A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15966"/>
            <a:ext cx="6400800" cy="450354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КАЛУГА, </a:t>
            </a:r>
          </a:p>
          <a:p>
            <a:r>
              <a:rPr lang="ru-RU" sz="2000" dirty="0" smtClean="0"/>
              <a:t>2019</a:t>
            </a:r>
            <a:endParaRPr lang="ru-RU" sz="2000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36" y="2427734"/>
            <a:ext cx="5795528" cy="216024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156563"/>
                </a:solidFill>
              </a:rPr>
              <a:t>САВИЦКИЙ </a:t>
            </a:r>
            <a:r>
              <a:rPr lang="ru-RU" sz="4800" dirty="0" smtClean="0">
                <a:solidFill>
                  <a:srgbClr val="156563"/>
                </a:solidFill>
              </a:rPr>
              <a:t/>
            </a:r>
            <a:br>
              <a:rPr lang="ru-RU" sz="4800" dirty="0" smtClean="0">
                <a:solidFill>
                  <a:srgbClr val="156563"/>
                </a:solidFill>
              </a:rPr>
            </a:br>
            <a:r>
              <a:rPr lang="ru-RU" sz="4800" dirty="0" smtClean="0">
                <a:solidFill>
                  <a:srgbClr val="156563"/>
                </a:solidFill>
              </a:rPr>
              <a:t>МЕЧИСЛАВ ФЕЛИКСОВИЧ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 </a:t>
            </a:r>
            <a:r>
              <a:rPr lang="ru-RU" sz="4800" dirty="0">
                <a:solidFill>
                  <a:srgbClr val="22A6A3"/>
                </a:solidFill>
              </a:rPr>
              <a:t/>
            </a:r>
            <a:br>
              <a:rPr lang="ru-RU" sz="4800" dirty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НАЧАЛЬНИК ДЕПАРТАМЕНТА </a:t>
            </a:r>
            <a:br>
              <a:rPr lang="ru-RU" sz="27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ПО НЕДРОПОЛЬЗОВАНИЮ </a:t>
            </a:r>
            <a:br>
              <a:rPr lang="ru-RU" sz="27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ПО ЦЕНТРАЛЬНОМУ ФЕДЕРАЛЬНОМУ ОКРУГУ</a:t>
            </a:r>
            <a:r>
              <a:rPr lang="ru-RU" sz="4000" dirty="0" smtClean="0">
                <a:solidFill>
                  <a:srgbClr val="22A6A3"/>
                </a:solidFill>
              </a:rPr>
              <a:t/>
            </a:r>
            <a:br>
              <a:rPr lang="ru-RU" sz="4000" dirty="0" smtClean="0">
                <a:solidFill>
                  <a:srgbClr val="22A6A3"/>
                </a:solidFill>
              </a:rPr>
            </a:br>
            <a:endParaRPr lang="ru-RU" dirty="0">
              <a:solidFill>
                <a:srgbClr val="22A6A3"/>
              </a:solidFill>
            </a:endParaRPr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2024" y="18308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КОЛЛЕГИЯ МИНИСТЕРСТВА</a:t>
            </a:r>
            <a:br>
              <a:rPr lang="ru-RU" sz="2000" dirty="0" smtClean="0">
                <a:solidFill>
                  <a:srgbClr val="187674"/>
                </a:solidFill>
                <a:latin typeface="+mj-lt"/>
              </a:rPr>
            </a:br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 ПРИРОДНЫХ РЕСУРСОВ И ЭКОЛОГИИ КАЛУЖСКОЙ ОБЛАСТИ</a:t>
            </a:r>
            <a:endParaRPr lang="ru-RU" sz="2000" dirty="0">
              <a:solidFill>
                <a:srgbClr val="1876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4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03598"/>
            <a:ext cx="7772400" cy="30243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2A6A3"/>
                </a:solidFill>
              </a:rPr>
              <a:t>КОЛЛЕГИЯ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2200" dirty="0" smtClean="0">
                <a:solidFill>
                  <a:srgbClr val="22A6A3"/>
                </a:solidFill>
              </a:rPr>
              <a:t> 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МИНИСТЕРСТВА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ПРИРОДНЫХ РЕСУРСОВ И ЭКОЛОГИИ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КАЛУЖСКОЙ ОБЛАСТИ</a:t>
            </a:r>
            <a:endParaRPr lang="ru-RU" dirty="0">
              <a:solidFill>
                <a:srgbClr val="22A6A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15966"/>
            <a:ext cx="6400800" cy="450354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КАЛУГА, </a:t>
            </a:r>
          </a:p>
          <a:p>
            <a:r>
              <a:rPr lang="ru-RU" sz="2000" dirty="0" smtClean="0"/>
              <a:t>2019</a:t>
            </a:r>
            <a:endParaRPr lang="ru-RU" sz="2000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36" y="2427734"/>
            <a:ext cx="5795528" cy="216024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156563"/>
                </a:solidFill>
              </a:rPr>
              <a:t>ЧЕРНЫШОВ </a:t>
            </a:r>
            <a:r>
              <a:rPr lang="ru-RU" sz="4800" dirty="0" smtClean="0">
                <a:solidFill>
                  <a:srgbClr val="156563"/>
                </a:solidFill>
              </a:rPr>
              <a:t/>
            </a:r>
            <a:br>
              <a:rPr lang="ru-RU" sz="4800" dirty="0" smtClean="0">
                <a:solidFill>
                  <a:srgbClr val="156563"/>
                </a:solidFill>
              </a:rPr>
            </a:br>
            <a:r>
              <a:rPr lang="ru-RU" sz="4800" dirty="0" smtClean="0">
                <a:solidFill>
                  <a:srgbClr val="156563"/>
                </a:solidFill>
              </a:rPr>
              <a:t>АЛЕКСЕЙ ЯНИСОВИЧ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 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И.О. НАЧАЛЬНИКА </a:t>
            </a:r>
            <a:br>
              <a:rPr lang="ru-RU" sz="27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ДЕПАРТАМЕНТА ЛЕСНОГО ХОЗЯЙСТВА </a:t>
            </a:r>
            <a:br>
              <a:rPr lang="ru-RU" sz="27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ПО ЦЕНТРАЛЬНОМУ ФЕДЕРАЛЬНОМУ ОКРУГУ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endParaRPr lang="ru-RU" dirty="0">
              <a:solidFill>
                <a:srgbClr val="22A6A3"/>
              </a:solidFill>
            </a:endParaRPr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2024" y="18308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КОЛЛЕГИЯ МИНИСТЕРСТВА</a:t>
            </a:r>
            <a:br>
              <a:rPr lang="ru-RU" sz="2000" dirty="0" smtClean="0">
                <a:solidFill>
                  <a:srgbClr val="187674"/>
                </a:solidFill>
                <a:latin typeface="+mj-lt"/>
              </a:rPr>
            </a:br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 ПРИРОДНЫХ РЕСУРСОВ И ЭКОЛОГИИ КАЛУЖСКОЙ ОБЛАСТИ</a:t>
            </a:r>
            <a:endParaRPr lang="ru-RU" sz="2000" dirty="0">
              <a:solidFill>
                <a:srgbClr val="1876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79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03598"/>
            <a:ext cx="7772400" cy="30243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2A6A3"/>
                </a:solidFill>
              </a:rPr>
              <a:t>КОЛЛЕГИЯ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2200" dirty="0" smtClean="0">
                <a:solidFill>
                  <a:srgbClr val="22A6A3"/>
                </a:solidFill>
              </a:rPr>
              <a:t> 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МИНИСТЕРСТВА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ПРИРОДНЫХ РЕСУРСОВ И ЭКОЛОГИИ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КАЛУЖСКОЙ ОБЛАСТИ</a:t>
            </a:r>
            <a:endParaRPr lang="ru-RU" dirty="0">
              <a:solidFill>
                <a:srgbClr val="22A6A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15966"/>
            <a:ext cx="6400800" cy="450354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КАЛУГА, </a:t>
            </a:r>
          </a:p>
          <a:p>
            <a:r>
              <a:rPr lang="ru-RU" sz="2000" dirty="0" smtClean="0"/>
              <a:t>2019</a:t>
            </a:r>
            <a:endParaRPr lang="ru-RU" sz="2000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36" y="2427734"/>
            <a:ext cx="5795528" cy="216024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156563"/>
                </a:solidFill>
              </a:rPr>
              <a:t>АСТАХОВ</a:t>
            </a:r>
            <a:r>
              <a:rPr lang="ru-RU" sz="4800" dirty="0" smtClean="0">
                <a:solidFill>
                  <a:srgbClr val="156563"/>
                </a:solidFill>
              </a:rPr>
              <a:t/>
            </a:r>
            <a:br>
              <a:rPr lang="ru-RU" sz="4800" dirty="0" smtClean="0">
                <a:solidFill>
                  <a:srgbClr val="156563"/>
                </a:solidFill>
              </a:rPr>
            </a:br>
            <a:r>
              <a:rPr lang="ru-RU" sz="4800" dirty="0" smtClean="0">
                <a:solidFill>
                  <a:srgbClr val="156563"/>
                </a:solidFill>
              </a:rPr>
              <a:t>ВАХТАНГ ГЕННАДЬЕВИЧ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 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РУКОВОДИТЕЛЬ </a:t>
            </a:r>
            <a:br>
              <a:rPr lang="ru-RU" sz="27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МОСКОВСКО-ОКСКОГО </a:t>
            </a:r>
            <a:br>
              <a:rPr lang="ru-RU" sz="27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БАССЕЙНОВОГО ВОДНОГО УПРАВЛЕНИЯ</a:t>
            </a:r>
            <a:br>
              <a:rPr lang="ru-RU" sz="2700" dirty="0" smtClean="0">
                <a:solidFill>
                  <a:srgbClr val="22A6A3"/>
                </a:solidFill>
              </a:rPr>
            </a:br>
            <a:endParaRPr lang="ru-RU" sz="2700" dirty="0">
              <a:solidFill>
                <a:srgbClr val="22A6A3"/>
              </a:solidFill>
            </a:endParaRPr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2024" y="18308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КОЛЛЕГИЯ МИНИСТЕРСТВА</a:t>
            </a:r>
            <a:br>
              <a:rPr lang="ru-RU" sz="2000" dirty="0" smtClean="0">
                <a:solidFill>
                  <a:srgbClr val="187674"/>
                </a:solidFill>
                <a:latin typeface="+mj-lt"/>
              </a:rPr>
            </a:br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 ПРИРОДНЫХ РЕСУРСОВ И ЭКОЛОГИИ КАЛУЖСКОЙ ОБЛАСТИ</a:t>
            </a:r>
            <a:endParaRPr lang="ru-RU" sz="2000" dirty="0">
              <a:solidFill>
                <a:srgbClr val="1876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0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03598"/>
            <a:ext cx="7772400" cy="30243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2A6A3"/>
                </a:solidFill>
              </a:rPr>
              <a:t>КОЛЛЕГИЯ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2200" dirty="0" smtClean="0">
                <a:solidFill>
                  <a:srgbClr val="22A6A3"/>
                </a:solidFill>
              </a:rPr>
              <a:t> 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МИНИСТЕРСТВА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ПРИРОДНЫХ РЕСУРСОВ И ЭКОЛОГИИ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КАЛУЖСКОЙ ОБЛАСТИ</a:t>
            </a:r>
            <a:endParaRPr lang="ru-RU" dirty="0">
              <a:solidFill>
                <a:srgbClr val="22A6A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15966"/>
            <a:ext cx="6400800" cy="450354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КАЛУГА, </a:t>
            </a:r>
          </a:p>
          <a:p>
            <a:r>
              <a:rPr lang="ru-RU" sz="2000" dirty="0" smtClean="0"/>
              <a:t>2019</a:t>
            </a:r>
            <a:endParaRPr lang="ru-RU" sz="2000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36" y="2427734"/>
            <a:ext cx="5795528" cy="216024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156563"/>
                </a:solidFill>
              </a:rPr>
              <a:t>АРТАМОНОВ</a:t>
            </a:r>
            <a:r>
              <a:rPr lang="ru-RU" sz="4800" dirty="0" smtClean="0">
                <a:solidFill>
                  <a:srgbClr val="156563"/>
                </a:solidFill>
              </a:rPr>
              <a:t/>
            </a:r>
            <a:br>
              <a:rPr lang="ru-RU" sz="4800" dirty="0" smtClean="0">
                <a:solidFill>
                  <a:srgbClr val="156563"/>
                </a:solidFill>
              </a:rPr>
            </a:br>
            <a:r>
              <a:rPr lang="ru-RU" sz="4800" dirty="0" smtClean="0">
                <a:solidFill>
                  <a:srgbClr val="156563"/>
                </a:solidFill>
              </a:rPr>
              <a:t>АНАТОЛИЙ ДМИТРИЕВИЧ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2700" dirty="0" smtClean="0">
                <a:solidFill>
                  <a:srgbClr val="22A6A3"/>
                </a:solidFill>
              </a:rPr>
              <a:t> 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ГУБЕРНАТОР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КАЛУЖСКОЙ ОБЛАСТИ</a:t>
            </a:r>
            <a:r>
              <a:rPr lang="ru-RU" sz="4800" dirty="0" smtClean="0">
                <a:solidFill>
                  <a:srgbClr val="22A6A3"/>
                </a:solidFill>
              </a:rPr>
              <a:t/>
            </a:r>
            <a:br>
              <a:rPr lang="ru-RU" sz="4800" dirty="0" smtClean="0">
                <a:solidFill>
                  <a:srgbClr val="22A6A3"/>
                </a:solidFill>
              </a:rPr>
            </a:br>
            <a:endParaRPr lang="ru-RU" dirty="0">
              <a:solidFill>
                <a:srgbClr val="22A6A3"/>
              </a:solidFill>
            </a:endParaRPr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2024" y="18308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КОЛЛЕГИЯ МИНИСТЕРСТВА</a:t>
            </a:r>
            <a:br>
              <a:rPr lang="ru-RU" sz="2000" dirty="0" smtClean="0">
                <a:solidFill>
                  <a:srgbClr val="187674"/>
                </a:solidFill>
                <a:latin typeface="+mj-lt"/>
              </a:rPr>
            </a:br>
            <a:r>
              <a:rPr lang="ru-RU" sz="2000" dirty="0" smtClean="0">
                <a:solidFill>
                  <a:srgbClr val="187674"/>
                </a:solidFill>
                <a:latin typeface="+mj-lt"/>
              </a:rPr>
              <a:t> ПРИРОДНЫХ РЕСУРСОВ И ЭКОЛОГИИ КАЛУЖСКОЙ ОБЛАСТИ</a:t>
            </a:r>
            <a:endParaRPr lang="ru-RU" sz="2000" dirty="0">
              <a:solidFill>
                <a:srgbClr val="187674"/>
              </a:solidFill>
              <a:latin typeface="+mj-lt"/>
            </a:endParaRPr>
          </a:p>
        </p:txBody>
      </p:sp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03598"/>
            <a:ext cx="7772400" cy="30243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2A6A3"/>
                </a:solidFill>
              </a:rPr>
              <a:t>КОЛЛЕГИЯ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2200" dirty="0" smtClean="0">
                <a:solidFill>
                  <a:srgbClr val="22A6A3"/>
                </a:solidFill>
              </a:rPr>
              <a:t>  </a:t>
            </a:r>
            <a:r>
              <a:rPr lang="ru-RU" dirty="0" smtClean="0">
                <a:solidFill>
                  <a:srgbClr val="22A6A3"/>
                </a:solidFill>
              </a:rPr>
              <a:t/>
            </a:r>
            <a:br>
              <a:rPr lang="ru-RU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МИНИСТЕРСТВА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ПРИРОДНЫХ РЕСУРСОВ И ЭКОЛОГИИ </a:t>
            </a:r>
            <a:br>
              <a:rPr lang="ru-RU" sz="3600" dirty="0" smtClean="0">
                <a:solidFill>
                  <a:srgbClr val="22A6A3"/>
                </a:solidFill>
              </a:rPr>
            </a:br>
            <a:r>
              <a:rPr lang="ru-RU" sz="3600" dirty="0" smtClean="0">
                <a:solidFill>
                  <a:srgbClr val="22A6A3"/>
                </a:solidFill>
              </a:rPr>
              <a:t>КАЛУЖСКОЙ ОБЛАСТИ</a:t>
            </a:r>
            <a:endParaRPr lang="ru-RU" dirty="0">
              <a:solidFill>
                <a:srgbClr val="22A6A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15966"/>
            <a:ext cx="6400800" cy="450354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КАЛУГА, </a:t>
            </a:r>
          </a:p>
          <a:p>
            <a:r>
              <a:rPr lang="ru-RU" sz="2000" dirty="0" smtClean="0"/>
              <a:t>2019</a:t>
            </a:r>
            <a:endParaRPr lang="ru-RU" sz="2000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225463" cy="12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герб калу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34218"/>
            <a:ext cx="1328112" cy="13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07904" y="3363838"/>
            <a:ext cx="1680345" cy="1663015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401864" y="2608538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94324" y="2608537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57316" y="2608538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60315" y="1849263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94324" y="185167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57316" y="1851671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01864" y="113159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94324" y="1131589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57316" y="113159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89164" y="339503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81624" y="339502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944616" y="339503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86772" y="1851671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7784" y="1851669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686772" y="113159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627784" y="113159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44208" y="1131588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835696" y="113159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609776" y="339501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835696" y="339501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43608" y="339501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76976" y="33950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502896" y="33950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10808" y="339500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755751" y="4059849"/>
            <a:ext cx="163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МИНИСТЕРСТВО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5240" y="4676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7328" y="4676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99543" y="4676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83496" y="4676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63256" y="4676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68404" y="4676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38948" y="4676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84528" y="4676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58608" y="4676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17328" y="12597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9416" y="12597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83496" y="12597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63256" y="12597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26248" y="12597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8404" y="12597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5840" y="12597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99543" y="19774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70796" y="19798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Л-ВО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80520" y="19798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Л/Х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26496" y="19771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Л/Х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2440" y="19798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Л/Х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33864" y="2744399"/>
            <a:ext cx="7379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РАЭКО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82377" y="2699431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05312" y="2746797"/>
            <a:ext cx="7468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ЛПСКО</a:t>
            </a:r>
            <a:endParaRPr lang="ru-RU" sz="1700" dirty="0">
              <a:solidFill>
                <a:schemeClr val="bg1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2918395" y="2923769"/>
            <a:ext cx="457573" cy="2397"/>
          </a:xfrm>
          <a:prstGeom prst="straightConnector1">
            <a:avLst/>
          </a:prstGeom>
          <a:ln w="28575">
            <a:solidFill>
              <a:srgbClr val="1876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931591" y="2923768"/>
            <a:ext cx="0" cy="569239"/>
          </a:xfrm>
          <a:prstGeom prst="line">
            <a:avLst/>
          </a:prstGeom>
          <a:ln w="28575">
            <a:solidFill>
              <a:srgbClr val="18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5626595" y="2932819"/>
            <a:ext cx="457573" cy="2397"/>
          </a:xfrm>
          <a:prstGeom prst="straightConnector1">
            <a:avLst/>
          </a:prstGeom>
          <a:ln w="28575">
            <a:solidFill>
              <a:srgbClr val="1876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6085904" y="2924967"/>
            <a:ext cx="0" cy="569239"/>
          </a:xfrm>
          <a:prstGeom prst="line">
            <a:avLst/>
          </a:prstGeom>
          <a:ln w="28575">
            <a:solidFill>
              <a:srgbClr val="18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7671" y="3494206"/>
            <a:ext cx="2473920" cy="461665"/>
          </a:xfrm>
          <a:prstGeom prst="rect">
            <a:avLst/>
          </a:prstGeom>
          <a:noFill/>
          <a:ln w="28575">
            <a:solidFill>
              <a:srgbClr val="18767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РЕГИОНАЛЬНОЕ АГЕНТСТВО ЭКОЛОГИИ</a:t>
            </a:r>
          </a:p>
          <a:p>
            <a:pPr algn="r"/>
            <a:r>
              <a:rPr lang="ru-RU" sz="1200" dirty="0" smtClean="0"/>
              <a:t>КАЛУЖСКОЙ ОБЛАСТИ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084168" y="3493007"/>
            <a:ext cx="1656184" cy="461665"/>
          </a:xfrm>
          <a:prstGeom prst="rect">
            <a:avLst/>
          </a:prstGeom>
          <a:noFill/>
          <a:ln w="28575">
            <a:solidFill>
              <a:srgbClr val="187674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ЛЕСОПОЖАРНАЯ СЛУЖБА</a:t>
            </a:r>
          </a:p>
          <a:p>
            <a:r>
              <a:rPr lang="ru-RU" sz="1200" dirty="0" smtClean="0"/>
              <a:t>КАЛУЖСКОЙ ОБЛАСТИ</a:t>
            </a:r>
            <a:endParaRPr lang="ru-RU" sz="12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2923456" y="3208389"/>
            <a:ext cx="1358921" cy="1006433"/>
          </a:xfrm>
          <a:prstGeom prst="straightConnector1">
            <a:avLst/>
          </a:prstGeom>
          <a:ln w="28575">
            <a:solidFill>
              <a:srgbClr val="1876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19695" y="4214822"/>
            <a:ext cx="2311896" cy="307777"/>
          </a:xfrm>
          <a:prstGeom prst="rect">
            <a:avLst/>
          </a:prstGeom>
          <a:noFill/>
          <a:ln w="28575">
            <a:solidFill>
              <a:srgbClr val="187674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Централизованная бухгалтерия </a:t>
            </a:r>
            <a:endParaRPr lang="ru-RU" sz="1400" dirty="0"/>
          </a:p>
        </p:txBody>
      </p:sp>
      <p:sp>
        <p:nvSpPr>
          <p:cNvPr id="86" name="Правая фигурная скобка 85"/>
          <p:cNvSpPr/>
          <p:nvPr/>
        </p:nvSpPr>
        <p:spPr>
          <a:xfrm rot="5400000">
            <a:off x="5378891" y="1182397"/>
            <a:ext cx="369334" cy="2697404"/>
          </a:xfrm>
          <a:prstGeom prst="rightBrace">
            <a:avLst>
              <a:gd name="adj1" fmla="val 0"/>
              <a:gd name="adj2" fmla="val 20025"/>
            </a:avLst>
          </a:prstGeom>
          <a:ln w="28575">
            <a:solidFill>
              <a:srgbClr val="18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 стрелкой 87"/>
          <p:cNvCxnSpPr/>
          <p:nvPr/>
        </p:nvCxnSpPr>
        <p:spPr>
          <a:xfrm flipH="1">
            <a:off x="6456536" y="2715767"/>
            <a:ext cx="820440" cy="0"/>
          </a:xfrm>
          <a:prstGeom prst="straightConnector1">
            <a:avLst/>
          </a:prstGeom>
          <a:ln w="28575">
            <a:solidFill>
              <a:srgbClr val="1876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293644" y="2437821"/>
            <a:ext cx="1697324" cy="523220"/>
          </a:xfrm>
          <a:prstGeom prst="rect">
            <a:avLst/>
          </a:prstGeom>
          <a:noFill/>
          <a:ln w="28575">
            <a:solidFill>
              <a:srgbClr val="187674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ЛЕСХОЗЫ </a:t>
            </a:r>
          </a:p>
          <a:p>
            <a:r>
              <a:rPr lang="ru-RU" sz="1400" dirty="0" smtClean="0"/>
              <a:t>КАЛУЖСКОЙ ОБЛАСТИ</a:t>
            </a:r>
            <a:endParaRPr lang="ru-RU" sz="1400" dirty="0"/>
          </a:p>
        </p:txBody>
      </p:sp>
      <p:sp>
        <p:nvSpPr>
          <p:cNvPr id="118" name="Левая фигурная скобка 117"/>
          <p:cNvSpPr/>
          <p:nvPr/>
        </p:nvSpPr>
        <p:spPr>
          <a:xfrm rot="13641331">
            <a:off x="7280495" y="560715"/>
            <a:ext cx="414913" cy="1514267"/>
          </a:xfrm>
          <a:prstGeom prst="leftBrace">
            <a:avLst/>
          </a:prstGeom>
          <a:noFill/>
          <a:ln w="28575">
            <a:solidFill>
              <a:srgbClr val="18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Левая фигурная скобка 118"/>
          <p:cNvSpPr/>
          <p:nvPr/>
        </p:nvSpPr>
        <p:spPr>
          <a:xfrm rot="18768085">
            <a:off x="1699823" y="427319"/>
            <a:ext cx="360040" cy="2659876"/>
          </a:xfrm>
          <a:prstGeom prst="leftBrace">
            <a:avLst/>
          </a:prstGeom>
          <a:noFill/>
          <a:ln w="28575">
            <a:solidFill>
              <a:srgbClr val="187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499701" y="2516953"/>
            <a:ext cx="2128083" cy="646331"/>
          </a:xfrm>
          <a:prstGeom prst="rect">
            <a:avLst/>
          </a:prstGeom>
          <a:noFill/>
          <a:ln w="28575">
            <a:solidFill>
              <a:srgbClr val="187674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2A6A3"/>
                </a:solidFill>
              </a:rPr>
              <a:t>ЛЕСНИЧЕСТВА </a:t>
            </a:r>
          </a:p>
          <a:p>
            <a:pPr algn="r"/>
            <a:r>
              <a:rPr lang="ru-RU" dirty="0" smtClean="0">
                <a:solidFill>
                  <a:srgbClr val="22A6A3"/>
                </a:solidFill>
              </a:rPr>
              <a:t>КАЛУЖСКОЙ ОБЛАСТИ</a:t>
            </a:r>
            <a:endParaRPr lang="ru-RU" dirty="0">
              <a:solidFill>
                <a:srgbClr val="22A6A3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85954" y="1642771"/>
            <a:ext cx="1912703" cy="584775"/>
          </a:xfrm>
          <a:prstGeom prst="rect">
            <a:avLst/>
          </a:prstGeom>
          <a:noFill/>
          <a:ln w="28575">
            <a:solidFill>
              <a:srgbClr val="187674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2A6A3"/>
                </a:solidFill>
              </a:rPr>
              <a:t>ЛЕСНИЧЕСТВА </a:t>
            </a:r>
          </a:p>
          <a:p>
            <a:r>
              <a:rPr lang="ru-RU" sz="1600" dirty="0" smtClean="0">
                <a:solidFill>
                  <a:srgbClr val="22A6A3"/>
                </a:solidFill>
              </a:rPr>
              <a:t>КАЛУЖСКОЙ ОБЛАСТИ</a:t>
            </a:r>
            <a:endParaRPr lang="ru-RU" sz="1600" dirty="0">
              <a:solidFill>
                <a:srgbClr val="22A6A3"/>
              </a:solidFill>
            </a:endParaRPr>
          </a:p>
        </p:txBody>
      </p:sp>
      <p:cxnSp>
        <p:nvCxnSpPr>
          <p:cNvPr id="126" name="Прямая со стрелкой 125"/>
          <p:cNvCxnSpPr/>
          <p:nvPr/>
        </p:nvCxnSpPr>
        <p:spPr>
          <a:xfrm flipH="1" flipV="1">
            <a:off x="7590656" y="1444423"/>
            <a:ext cx="900101" cy="184665"/>
          </a:xfrm>
          <a:prstGeom prst="straightConnector1">
            <a:avLst/>
          </a:prstGeom>
          <a:ln w="28575">
            <a:solidFill>
              <a:srgbClr val="1876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V="1">
            <a:off x="499701" y="1935158"/>
            <a:ext cx="1171267" cy="581796"/>
          </a:xfrm>
          <a:prstGeom prst="straightConnector1">
            <a:avLst/>
          </a:prstGeom>
          <a:ln w="28575">
            <a:solidFill>
              <a:srgbClr val="1876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132818" y="4442078"/>
            <a:ext cx="405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ПОДВЕДОМСТВЕННОЕ УЧРЕЖДЕНИЕ</a:t>
            </a:r>
          </a:p>
          <a:p>
            <a:pPr algn="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550" dirty="0" smtClean="0">
                <a:solidFill>
                  <a:schemeClr val="accent6">
                    <a:lumMod val="75000"/>
                  </a:schemeClr>
                </a:solidFill>
              </a:rPr>
              <a:t>ГОСУДАРСТВЕННЫХ ПРЕДПРИЯТИЯ - ЛЕСХОЗЫ</a:t>
            </a:r>
            <a:endParaRPr lang="ru-RU" sz="15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371002" y="4394020"/>
            <a:ext cx="3755244" cy="69000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392912" y="1872454"/>
            <a:ext cx="627360" cy="625667"/>
          </a:xfrm>
          <a:prstGeom prst="ellipse">
            <a:avLst/>
          </a:prstGeom>
          <a:solidFill>
            <a:srgbClr val="187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6305168" y="19798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Л/Х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592316"/>
              </p:ext>
            </p:extLst>
          </p:nvPr>
        </p:nvGraphicFramePr>
        <p:xfrm>
          <a:off x="0" y="1002071"/>
          <a:ext cx="6012160" cy="41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ФИНАНСИРОВАНИЕ ПРОГРАММНЫХ МЕРОПРИЯТИЙ  ПО ПРОГРАММЕ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«РАЗВИТИЕ ЛЕСНОГО ХОЗЯЙСТВА  КАЛУЖСКОЙ ОБЛАСТИ»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610" y="1802308"/>
            <a:ext cx="3481388" cy="1538883"/>
          </a:xfrm>
          <a:prstGeom prst="rect">
            <a:avLst/>
          </a:prstGeom>
          <a:noFill/>
          <a:ln>
            <a:solidFill>
              <a:srgbClr val="6E663E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A36C5D"/>
                </a:solidFill>
              </a:rPr>
              <a:t>ПОДПРОГРАММЫ: </a:t>
            </a:r>
          </a:p>
          <a:p>
            <a:r>
              <a:rPr lang="ru-RU" sz="1100" u="sng" dirty="0" smtClean="0">
                <a:solidFill>
                  <a:srgbClr val="A36C5D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A36C5D"/>
                </a:solidFill>
              </a:rPr>
              <a:t>«ОБЕСПЕЧЕНИЕ ИСПОЛЬЗОВАНИЯ ЛЕСОВ»</a:t>
            </a:r>
          </a:p>
          <a:p>
            <a:pPr algn="just"/>
            <a:r>
              <a:rPr lang="ru-RU" sz="800" dirty="0" smtClean="0">
                <a:solidFill>
                  <a:srgbClr val="A36C5D"/>
                </a:solidFill>
              </a:rPr>
              <a:t>   </a:t>
            </a:r>
          </a:p>
          <a:p>
            <a:pPr algn="just"/>
            <a:r>
              <a:rPr lang="ru-RU" sz="1600" dirty="0" smtClean="0">
                <a:solidFill>
                  <a:srgbClr val="A36C5D"/>
                </a:solidFill>
              </a:rPr>
              <a:t>«ВОСПРОИЗВОДСТВО ЛЕСОВ»</a:t>
            </a:r>
          </a:p>
          <a:p>
            <a:pPr algn="just"/>
            <a:r>
              <a:rPr lang="ru-RU" sz="700" dirty="0">
                <a:solidFill>
                  <a:srgbClr val="A36C5D"/>
                </a:solidFill>
              </a:rPr>
              <a:t> </a:t>
            </a:r>
            <a:r>
              <a:rPr lang="ru-RU" sz="700" dirty="0" smtClean="0">
                <a:solidFill>
                  <a:srgbClr val="A36C5D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A36C5D"/>
                </a:solidFill>
              </a:rPr>
              <a:t>«ОХРАНА И ЗАЩИТА ЛЕСОВ»</a:t>
            </a:r>
            <a:endParaRPr lang="ru-RU" sz="1600" dirty="0">
              <a:solidFill>
                <a:srgbClr val="A36C5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610" y="3579862"/>
            <a:ext cx="3481388" cy="1077218"/>
          </a:xfrm>
          <a:prstGeom prst="rect">
            <a:avLst/>
          </a:prstGeom>
          <a:noFill/>
          <a:ln>
            <a:solidFill>
              <a:srgbClr val="B68C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332 МЛН РУБЛЕЙ  БЫЛО ВЫДЕЛЕНО НА ИСПОЛНЕНИЕ ПОЛНОМОЧИЙ, 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34% ИЗ НИХ - СРЕДСТВА ОБЛАСТНОГО БЮДЖЕТА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2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533590"/>
              </p:ext>
            </p:extLst>
          </p:nvPr>
        </p:nvGraphicFramePr>
        <p:xfrm>
          <a:off x="0" y="34121"/>
          <a:ext cx="6249170" cy="291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6234699" y="51470"/>
            <a:ext cx="288032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50,2%</a:t>
            </a:r>
            <a:r>
              <a:rPr lang="ru-RU" altLang="ru-RU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1600" dirty="0" smtClean="0">
                <a:solidFill>
                  <a:srgbClr val="2B8133"/>
                </a:solidFill>
                <a:latin typeface="+mn-lt"/>
              </a:rPr>
              <a:t>ЛЕСОВ ПЕРЕДАНО </a:t>
            </a:r>
            <a:br>
              <a:rPr lang="ru-RU" altLang="ru-RU" sz="1600" dirty="0" smtClean="0">
                <a:solidFill>
                  <a:srgbClr val="2B8133"/>
                </a:solidFill>
                <a:latin typeface="+mn-lt"/>
              </a:rPr>
            </a:br>
            <a:r>
              <a:rPr lang="ru-RU" altLang="ru-RU" sz="1600" dirty="0" smtClean="0">
                <a:solidFill>
                  <a:srgbClr val="2B8133"/>
                </a:solidFill>
                <a:latin typeface="+mn-lt"/>
              </a:rPr>
              <a:t>В АРЕНДУ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00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altLang="ru-RU" sz="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80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altLang="ru-RU" sz="1600" dirty="0" smtClean="0">
                <a:solidFill>
                  <a:srgbClr val="2B8133"/>
                </a:solidFill>
                <a:latin typeface="+mn-lt"/>
              </a:rPr>
              <a:t>ДОГОВОРОВ АРЕНДЫ ДЕЙСТВУЕТ ДЛЯ ЗАГОТОВКИ ДРЕВЕСИНЫ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82,6% </a:t>
            </a:r>
            <a:r>
              <a:rPr lang="ru-RU" altLang="ru-RU" sz="1600" dirty="0" smtClean="0">
                <a:solidFill>
                  <a:srgbClr val="2B8133"/>
                </a:solidFill>
                <a:latin typeface="+mn-lt"/>
              </a:rPr>
              <a:t>ДРЕВЕСИНЫ ЗАГОТАВЛИВАЕТСЯ АРЕНДАТОРАМИ </a:t>
            </a:r>
            <a:endParaRPr lang="ru-RU" altLang="ru-RU" sz="1800" dirty="0" smtClean="0">
              <a:solidFill>
                <a:srgbClr val="2B8133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758"/>
            <a:ext cx="441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ЗАГОТОВКА ДРЕВЕСИНЫ, ТЫС.М</a:t>
            </a:r>
            <a:r>
              <a:rPr lang="ru-RU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Картинки по запросу «Лесоруб-2017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4266"/>
          <a:stretch/>
        </p:blipFill>
        <p:spPr bwMode="auto">
          <a:xfrm>
            <a:off x="2987824" y="2958135"/>
            <a:ext cx="3024336" cy="22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есозаготов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r="3470"/>
          <a:stretch/>
        </p:blipFill>
        <p:spPr bwMode="auto">
          <a:xfrm>
            <a:off x="2165" y="2958137"/>
            <a:ext cx="2985659" cy="21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лесозаготовк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6"/>
          <a:stretch/>
        </p:blipFill>
        <p:spPr bwMode="auto">
          <a:xfrm>
            <a:off x="6012160" y="2958136"/>
            <a:ext cx="3131841" cy="21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0832"/>
            <a:ext cx="8028384" cy="1122766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200" dirty="0" smtClean="0">
                <a:solidFill>
                  <a:srgbClr val="993300"/>
                </a:solidFill>
              </a:rPr>
              <a:t>ОБЕСПЕЧЕНИЕ ДРЕВЕСИНОЙ ГРАЖДАН ДЛЯ СОБСТВЕННЫХ НУЖД</a:t>
            </a:r>
            <a:br>
              <a:rPr lang="ru-RU" sz="2200" dirty="0" smtClean="0">
                <a:solidFill>
                  <a:srgbClr val="993300"/>
                </a:solidFill>
              </a:rPr>
            </a:br>
            <a:r>
              <a:rPr lang="ru-RU" sz="2200" dirty="0" smtClean="0">
                <a:solidFill>
                  <a:srgbClr val="FFB793"/>
                </a:solidFill>
              </a:rPr>
              <a:t>(ЗАКОН КО ОТ 28.06.2007 № 322-ОЗ)</a:t>
            </a:r>
            <a:endParaRPr lang="ru-RU" sz="2200" dirty="0">
              <a:solidFill>
                <a:srgbClr val="FFB793"/>
              </a:solidFill>
            </a:endParaRPr>
          </a:p>
        </p:txBody>
      </p:sp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4724400" y="1428750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15078" y="2031691"/>
            <a:ext cx="606909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prstClr val="black"/>
                </a:solidFill>
              </a:rPr>
              <a:t>ВЫДЕЛЕНО В 2018 ГОДУ  - </a:t>
            </a:r>
            <a:r>
              <a:rPr lang="ru-RU" altLang="ru-RU" sz="2000" dirty="0" smtClean="0">
                <a:solidFill>
                  <a:srgbClr val="FF0000"/>
                </a:solidFill>
              </a:rPr>
              <a:t>92,8 </a:t>
            </a:r>
            <a:r>
              <a:rPr lang="ru-RU" altLang="ru-RU" sz="2000" dirty="0">
                <a:solidFill>
                  <a:srgbClr val="FF0000"/>
                </a:solidFill>
              </a:rPr>
              <a:t>ТЫС.М³ </a:t>
            </a:r>
            <a:r>
              <a:rPr lang="ru-RU" altLang="ru-RU" sz="2000" dirty="0" smtClean="0">
                <a:solidFill>
                  <a:prstClr val="black"/>
                </a:solidFill>
              </a:rPr>
              <a:t>ДРЕВЕСИНЫ</a:t>
            </a:r>
            <a:endParaRPr lang="ru-RU" altLang="ru-RU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prstClr val="black"/>
                </a:solidFill>
              </a:rPr>
              <a:t>ЗАКЛЮЧЕНО</a:t>
            </a:r>
            <a:r>
              <a:rPr lang="ru-RU" altLang="ru-RU" sz="2000" dirty="0" smtClean="0">
                <a:solidFill>
                  <a:srgbClr val="FF0000"/>
                </a:solidFill>
              </a:rPr>
              <a:t> БОЛЕЕ 3,5 ТЫС. </a:t>
            </a:r>
            <a:r>
              <a:rPr lang="ru-RU" altLang="ru-RU" sz="2000" dirty="0" smtClean="0">
                <a:solidFill>
                  <a:prstClr val="black"/>
                </a:solidFill>
              </a:rPr>
              <a:t>ДОГОВОРОВ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СЕМЬЯМ, ИМЕЮЩИМ 3-ЁХ И БОЛЕЕ ДЕТЕЙ, ОБЪЕМ ЗАГОТОВКИ ДРЕВЕСИНЫ НА СТРОИТЕЛЬСТВО  ЖИЛЬЯ УВЕЛИЧЕН </a:t>
            </a:r>
            <a:r>
              <a:rPr lang="ru-RU" sz="2000" dirty="0" smtClean="0">
                <a:solidFill>
                  <a:srgbClr val="FF0000"/>
                </a:solidFill>
              </a:rPr>
              <a:t>ДО 100 </a:t>
            </a:r>
            <a:r>
              <a:rPr lang="ru-RU" sz="2000" dirty="0">
                <a:solidFill>
                  <a:srgbClr val="FF0000"/>
                </a:solidFill>
              </a:rPr>
              <a:t>М³  </a:t>
            </a:r>
            <a:r>
              <a:rPr lang="ru-RU" sz="2000" dirty="0" smtClean="0">
                <a:solidFill>
                  <a:prstClr val="black"/>
                </a:solidFill>
              </a:rPr>
              <a:t>НА СЕМЬЮ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6" name="Picture 4" descr="Картинки по запросу дом из дере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8767"/>
          <a:stretch/>
        </p:blipFill>
        <p:spPr bwMode="auto">
          <a:xfrm>
            <a:off x="6228184" y="857765"/>
            <a:ext cx="2922255" cy="22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лесозаготов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5602" r="19381"/>
          <a:stretch/>
        </p:blipFill>
        <p:spPr bwMode="auto">
          <a:xfrm>
            <a:off x="6228184" y="2868769"/>
            <a:ext cx="2915816" cy="22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52875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/>
          <a:stretch/>
        </p:blipFill>
        <p:spPr bwMode="auto">
          <a:xfrm>
            <a:off x="233772" y="2217649"/>
            <a:ext cx="4079527" cy="29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Ð Ð¡Ð ÐÐÐ¡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"/>
          <a:stretch/>
        </p:blipFill>
        <p:spPr bwMode="auto">
          <a:xfrm>
            <a:off x="4793377" y="2217649"/>
            <a:ext cx="4133638" cy="29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95486"/>
            <a:ext cx="457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003399"/>
                </a:solidFill>
              </a:rPr>
              <a:t>ПРОГРАММА ГАЗИФИКАЦИИ РЕГИОНОВ РФ</a:t>
            </a:r>
          </a:p>
          <a:p>
            <a:endParaRPr lang="ru-RU" dirty="0"/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 ЗЕМЛЯХ ЛЕСНОГО ФОНДА 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2019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ГОДУ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СТРОИТЕЛЬСТВО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ЛИНЕЙНЫХ ОБЪЕКТОВ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45106" y="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003399"/>
                </a:solidFill>
              </a:rPr>
              <a:t>СОГЛАШЕНИЕ О ВЗАИМОДЕЙСТВИИ С МРСК «ЦЕНТРА И ПРИВОЛЖЬЯ»</a:t>
            </a:r>
          </a:p>
          <a:p>
            <a:pPr algn="ctr"/>
            <a:r>
              <a:rPr lang="ru-RU" sz="500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ПРОВОДЯТСЯ РАБОТЫ ПО РАСЧИСТКЕ ТРАСС ЛИНИЙ ЭЛЕКТРОПЕРЕДАЧИ ДЛЯ  ОБЕСПЕЧЕНИЯ БЕЗОПАСНОСТИ ГРАЖДАН И СОЗДАНИЯ НЕОБХОДИМЫХ УСЛОВИЙ ДЛЯ ЭКСПЛУАТАЦИИ ЛИНИЙ ЭЛЕКТРОПЕРЕДАЧИ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5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46046316"/>
              </p:ext>
            </p:extLst>
          </p:nvPr>
        </p:nvGraphicFramePr>
        <p:xfrm>
          <a:off x="3030254" y="267494"/>
          <a:ext cx="6100181" cy="277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9602"/>
            <a:ext cx="3406308" cy="37804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latin typeface="+mn-lt"/>
              </a:rPr>
              <a:t>ЛЕСОВОССТАНОВИТЕЛЬНЫЕ МЕРОПРИЯТИЯ,ГА</a:t>
            </a:r>
            <a:endParaRPr lang="ru-RU" sz="1400" dirty="0">
              <a:latin typeface="+mn-lt"/>
            </a:endParaRPr>
          </a:p>
        </p:txBody>
      </p:sp>
      <p:pic>
        <p:nvPicPr>
          <p:cNvPr id="7" name="Picture 2" descr="D:\ФОТО\Подка леса 17 га\IMG_1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55" y="2885430"/>
            <a:ext cx="3050090" cy="2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ФОТО\Подка леса 17 га\IMG_1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45" y="2885430"/>
            <a:ext cx="3050091" cy="2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ФОТО\Подка леса 17 га\IMG_1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885431"/>
            <a:ext cx="3050091" cy="2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86" y="339502"/>
            <a:ext cx="3037065" cy="2185214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ЗАГОТОВЛЕНО </a:t>
            </a:r>
            <a:r>
              <a:rPr lang="ru-RU" b="1" dirty="0" smtClean="0">
                <a:solidFill>
                  <a:srgbClr val="2B8133"/>
                </a:solidFill>
              </a:rPr>
              <a:t>2 802 КГ </a:t>
            </a:r>
            <a:r>
              <a:rPr lang="ru-RU" dirty="0" smtClean="0"/>
              <a:t>СЕМЯН ЛЕСНЫХ РАСТЕНИЙ, ИЗ НИХ </a:t>
            </a:r>
            <a:br>
              <a:rPr lang="ru-RU" dirty="0" smtClean="0"/>
            </a:br>
            <a:r>
              <a:rPr lang="ru-RU" b="1" dirty="0" smtClean="0">
                <a:solidFill>
                  <a:srgbClr val="2B8133"/>
                </a:solidFill>
              </a:rPr>
              <a:t>82 КГ </a:t>
            </a:r>
            <a:r>
              <a:rPr lang="ru-RU" dirty="0" smtClean="0"/>
              <a:t>СЕМЯН ХВОЙНЫХ ПОРОД</a:t>
            </a:r>
            <a:endParaRPr lang="ru-RU" dirty="0"/>
          </a:p>
          <a:p>
            <a:pPr algn="ctr"/>
            <a:endParaRPr lang="ru-RU" sz="1000" dirty="0" smtClean="0"/>
          </a:p>
          <a:p>
            <a:pPr algn="ctr"/>
            <a:r>
              <a:rPr lang="ru-RU" dirty="0" smtClean="0"/>
              <a:t>НА ВСЕ ЗАГОТОВЛЕННЫЕ СЕМЕНА ПОЛУЧЕНЫ УДОСТОВЕРЕНИЯ О КАЧЕСТВЕ СЕМЯН</a:t>
            </a:r>
          </a:p>
        </p:txBody>
      </p:sp>
    </p:spTree>
    <p:extLst>
      <p:ext uri="{BB962C8B-B14F-4D97-AF65-F5344CB8AC3E}">
        <p14:creationId xmlns:p14="http://schemas.microsoft.com/office/powerpoint/2010/main" val="13449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mpact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1136</Words>
  <Application>Microsoft Office PowerPoint</Application>
  <PresentationFormat>Экран (16:9)</PresentationFormat>
  <Paragraphs>318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КОЛЛЕГИЯ     МИНИСТЕРСТВА  ПРИРОДНЫХ РЕСУРСОВ И ЭКОЛОГИИ  КАЛУЖСКОЙ ОБЛАСТИ</vt:lpstr>
      <vt:lpstr>АНТОХИНА ВАРВАРА АНАТОЛЬЕВНА    МИНИСТР 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ДРЕВЕСИНОЙ ГРАЖДАН ДЛЯ СОБСТВЕННЫХ НУЖД (ЗАКОН КО ОТ 28.06.2007 № 322-ОЗ)</vt:lpstr>
      <vt:lpstr>Презентация PowerPoint</vt:lpstr>
      <vt:lpstr>ЛЕСОВОССТАНОВИТЕЛЬНЫЕ МЕРОПРИЯТИЯ,ГА</vt:lpstr>
      <vt:lpstr>В РАМКАХ НАЦПРОЕКТА «ЭКОЛОГИЯ» РЕГИОНАЛЬНЫЙ ПРОЕКТ «СОХРАНЕНИЕ ЛЕСОВ»</vt:lpstr>
      <vt:lpstr>ФИНАНСИРОВАНИЕ ЗА СЧЕТ  СУБВЕНЦИЙ ИЗ ФЕДЕРАЛЬНОГО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КОЛЛЕГИЯ     МИНИСТЕРСТВА  ПРИРОДНЫХ РЕСУРСОВ И ЭКОЛОГИИ  КАЛУЖСКОЙ ОБЛАСТИ</vt:lpstr>
      <vt:lpstr>САВИЦКИЙ  МЕЧИСЛАВ ФЕЛИКСОВИЧ   НАЧАЛЬНИК ДЕПАРТАМЕНТА  ПО НЕДРОПОЛЬЗОВАНИЮ  ПО ЦЕНТРАЛЬНОМУ ФЕДЕРАЛЬНОМУ ОКРУГУ </vt:lpstr>
      <vt:lpstr>КОЛЛЕГИЯ     МИНИСТЕРСТВА  ПРИРОДНЫХ РЕСУРСОВ И ЭКОЛОГИИ  КАЛУЖСКОЙ ОБЛАСТИ</vt:lpstr>
      <vt:lpstr>ЧЕРНЫШОВ  АЛЕКСЕЙ ЯНИСОВИЧ   И.О. НАЧАЛЬНИКА  ДЕПАРТАМЕНТА ЛЕСНОГО ХОЗЯЙСТВА  ПО ЦЕНТРАЛЬНОМУ ФЕДЕРАЛЬНОМУ ОКРУГУ </vt:lpstr>
      <vt:lpstr>КОЛЛЕГИЯ     МИНИСТЕРСТВА  ПРИРОДНЫХ РЕСУРСОВ И ЭКОЛОГИИ  КАЛУЖСКОЙ ОБЛАСТИ</vt:lpstr>
      <vt:lpstr>АСТАХОВ ВАХТАНГ ГЕННАДЬЕВИЧ   РУКОВОДИТЕЛЬ  МОСКОВСКО-ОКСКОГО  БАССЕЙНОВОГО ВОДНОГО УПРАВЛЕНИЯ </vt:lpstr>
      <vt:lpstr>КОЛЛЕГИЯ     МИНИСТЕРСТВА  ПРИРОДНЫХ РЕСУРСОВ И ЭКОЛОГИИ  КАЛУЖСКОЙ ОБЛАСТИ</vt:lpstr>
      <vt:lpstr>АРТАМОНОВ АНАТОЛИЙ ДМИТРИЕВИЧ   ГУБЕРНАТОР  КАЛУЖСКОЙ ОБЛАСТИ </vt:lpstr>
      <vt:lpstr>КОЛЛЕГИЯ     МИНИСТЕРСТВА  ПРИРОДНЫХ РЕСУРСОВ И ЭКОЛОГИИ  КАЛУЖСКОЙ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Фитунц Маргарита Самвеловна</dc:creator>
  <cp:lastModifiedBy>Фитунц Маргарита Самвеловна</cp:lastModifiedBy>
  <cp:revision>96</cp:revision>
  <dcterms:created xsi:type="dcterms:W3CDTF">2019-02-27T05:33:13Z</dcterms:created>
  <dcterms:modified xsi:type="dcterms:W3CDTF">2019-03-04T09:49:50Z</dcterms:modified>
</cp:coreProperties>
</file>